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2.xml" ContentType="application/vnd.openxmlformats-officedocument.presentationml.tags+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0"/>
  </p:notesMasterIdLst>
  <p:handoutMasterIdLst>
    <p:handoutMasterId r:id="rId51"/>
  </p:handoutMasterIdLst>
  <p:sldIdLst>
    <p:sldId id="4288" r:id="rId2"/>
    <p:sldId id="2853" r:id="rId3"/>
    <p:sldId id="2761" r:id="rId4"/>
    <p:sldId id="4391" r:id="rId5"/>
    <p:sldId id="4473" r:id="rId6"/>
    <p:sldId id="4464" r:id="rId7"/>
    <p:sldId id="4470" r:id="rId8"/>
    <p:sldId id="4399" r:id="rId9"/>
    <p:sldId id="4471" r:id="rId10"/>
    <p:sldId id="4472" r:id="rId11"/>
    <p:sldId id="4456" r:id="rId12"/>
    <p:sldId id="4431" r:id="rId13"/>
    <p:sldId id="4432" r:id="rId14"/>
    <p:sldId id="4433" r:id="rId15"/>
    <p:sldId id="4434" r:id="rId16"/>
    <p:sldId id="4436" r:id="rId17"/>
    <p:sldId id="4435" r:id="rId18"/>
    <p:sldId id="4438" r:id="rId19"/>
    <p:sldId id="4439" r:id="rId20"/>
    <p:sldId id="4441" r:id="rId21"/>
    <p:sldId id="4437" r:id="rId22"/>
    <p:sldId id="4442" r:id="rId23"/>
    <p:sldId id="4440" r:id="rId24"/>
    <p:sldId id="4458" r:id="rId25"/>
    <p:sldId id="4459" r:id="rId26"/>
    <p:sldId id="4443" r:id="rId27"/>
    <p:sldId id="4446" r:id="rId28"/>
    <p:sldId id="4445" r:id="rId29"/>
    <p:sldId id="4447" r:id="rId30"/>
    <p:sldId id="4448" r:id="rId31"/>
    <p:sldId id="4449" r:id="rId32"/>
    <p:sldId id="4450" r:id="rId33"/>
    <p:sldId id="4451" r:id="rId34"/>
    <p:sldId id="4452" r:id="rId35"/>
    <p:sldId id="4457" r:id="rId36"/>
    <p:sldId id="4400" r:id="rId37"/>
    <p:sldId id="4466" r:id="rId38"/>
    <p:sldId id="4467" r:id="rId39"/>
    <p:sldId id="4468" r:id="rId40"/>
    <p:sldId id="4465" r:id="rId41"/>
    <p:sldId id="4461" r:id="rId42"/>
    <p:sldId id="4462" r:id="rId43"/>
    <p:sldId id="4460" r:id="rId44"/>
    <p:sldId id="4474" r:id="rId45"/>
    <p:sldId id="4475" r:id="rId46"/>
    <p:sldId id="4463" r:id="rId47"/>
    <p:sldId id="4394" r:id="rId48"/>
    <p:sldId id="916" r:id="rId49"/>
  </p:sldIdLst>
  <p:sldSz cx="9144000" cy="6858000" type="screen4x3"/>
  <p:notesSz cx="7102475" cy="9388475"/>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5270"/>
    <a:srgbClr val="FFCC99"/>
    <a:srgbClr val="625974"/>
    <a:srgbClr val="5E5470"/>
    <a:srgbClr val="443A56"/>
    <a:srgbClr val="282985"/>
    <a:srgbClr val="A132FD"/>
    <a:srgbClr val="A537FE"/>
    <a:srgbClr val="9900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25" autoAdjust="0"/>
    <p:restoredTop sz="82718" autoAdjust="0"/>
  </p:normalViewPr>
  <p:slideViewPr>
    <p:cSldViewPr>
      <p:cViewPr varScale="1">
        <p:scale>
          <a:sx n="68" d="100"/>
          <a:sy n="68" d="100"/>
        </p:scale>
        <p:origin x="1723" y="62"/>
      </p:cViewPr>
      <p:guideLst>
        <p:guide orient="horz" pos="2160"/>
        <p:guide pos="2880"/>
      </p:guideLst>
    </p:cSldViewPr>
  </p:slideViewPr>
  <p:outlineViewPr>
    <p:cViewPr>
      <p:scale>
        <a:sx n="33" d="100"/>
        <a:sy n="33" d="100"/>
      </p:scale>
      <p:origin x="0" y="15984"/>
    </p:cViewPr>
  </p:outlineViewPr>
  <p:notesTextViewPr>
    <p:cViewPr>
      <p:scale>
        <a:sx n="3" d="2"/>
        <a:sy n="3" d="2"/>
      </p:scale>
      <p:origin x="0" y="0"/>
    </p:cViewPr>
  </p:notesTextViewPr>
  <p:sorterViewPr>
    <p:cViewPr>
      <p:scale>
        <a:sx n="66" d="100"/>
        <a:sy n="66" d="100"/>
      </p:scale>
      <p:origin x="0" y="2742"/>
    </p:cViewPr>
  </p:sorterViewPr>
  <p:notesViewPr>
    <p:cSldViewPr>
      <p:cViewPr varScale="1">
        <p:scale>
          <a:sx n="86" d="100"/>
          <a:sy n="86" d="100"/>
        </p:scale>
        <p:origin x="-3726" y="-7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5442" name="Rectangle 2"/>
          <p:cNvSpPr>
            <a:spLocks noGrp="1" noChangeArrowheads="1"/>
          </p:cNvSpPr>
          <p:nvPr>
            <p:ph type="hdr" sz="quarter"/>
          </p:nvPr>
        </p:nvSpPr>
        <p:spPr bwMode="auto">
          <a:xfrm>
            <a:off x="0" y="0"/>
            <a:ext cx="30781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l" defTabSz="942975">
              <a:defRPr sz="1200" smtClean="0"/>
            </a:lvl1pPr>
          </a:lstStyle>
          <a:p>
            <a:pPr>
              <a:defRPr/>
            </a:pPr>
            <a:endParaRPr lang="en-US"/>
          </a:p>
        </p:txBody>
      </p:sp>
      <p:sp>
        <p:nvSpPr>
          <p:cNvPr id="445443" name="Rectangle 3"/>
          <p:cNvSpPr>
            <a:spLocks noGrp="1" noChangeArrowheads="1"/>
          </p:cNvSpPr>
          <p:nvPr>
            <p:ph type="dt" sz="quarter" idx="1"/>
          </p:nvPr>
        </p:nvSpPr>
        <p:spPr bwMode="auto">
          <a:xfrm>
            <a:off x="4024313" y="0"/>
            <a:ext cx="30781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r" defTabSz="942975">
              <a:defRPr sz="1200" smtClean="0"/>
            </a:lvl1pPr>
          </a:lstStyle>
          <a:p>
            <a:pPr>
              <a:defRPr/>
            </a:pPr>
            <a:endParaRPr lang="en-US"/>
          </a:p>
        </p:txBody>
      </p:sp>
      <p:sp>
        <p:nvSpPr>
          <p:cNvPr id="445444" name="Rectangle 4"/>
          <p:cNvSpPr>
            <a:spLocks noGrp="1" noChangeArrowheads="1"/>
          </p:cNvSpPr>
          <p:nvPr>
            <p:ph type="ftr" sz="quarter" idx="2"/>
          </p:nvPr>
        </p:nvSpPr>
        <p:spPr bwMode="auto">
          <a:xfrm>
            <a:off x="0" y="8918575"/>
            <a:ext cx="30781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l" defTabSz="942975">
              <a:defRPr sz="1200" smtClean="0"/>
            </a:lvl1pPr>
          </a:lstStyle>
          <a:p>
            <a:pPr>
              <a:defRPr/>
            </a:pPr>
            <a:endParaRPr lang="en-US"/>
          </a:p>
        </p:txBody>
      </p:sp>
      <p:sp>
        <p:nvSpPr>
          <p:cNvPr id="445445" name="Rectangle 5"/>
          <p:cNvSpPr>
            <a:spLocks noGrp="1" noChangeArrowheads="1"/>
          </p:cNvSpPr>
          <p:nvPr>
            <p:ph type="sldNum" sz="quarter" idx="3"/>
          </p:nvPr>
        </p:nvSpPr>
        <p:spPr bwMode="auto">
          <a:xfrm>
            <a:off x="4024313" y="8918575"/>
            <a:ext cx="30781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r" defTabSz="942975">
              <a:defRPr sz="1200" smtClean="0"/>
            </a:lvl1pPr>
          </a:lstStyle>
          <a:p>
            <a:pPr>
              <a:defRPr/>
            </a:pPr>
            <a:fld id="{C4598FA7-B253-4FA6-A0C9-34E4E2A0CFA9}" type="slidenum">
              <a:rPr lang="en-US"/>
              <a:pPr>
                <a:defRPr/>
              </a:pPr>
              <a:t>‹#›</a:t>
            </a:fld>
            <a:endParaRPr lang="en-US"/>
          </a:p>
        </p:txBody>
      </p:sp>
    </p:spTree>
    <p:extLst>
      <p:ext uri="{BB962C8B-B14F-4D97-AF65-F5344CB8AC3E}">
        <p14:creationId xmlns:p14="http://schemas.microsoft.com/office/powerpoint/2010/main" val="3646215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7490" name="Rectangle 2"/>
          <p:cNvSpPr>
            <a:spLocks noGrp="1" noChangeArrowheads="1"/>
          </p:cNvSpPr>
          <p:nvPr>
            <p:ph type="hdr" sz="quarter"/>
          </p:nvPr>
        </p:nvSpPr>
        <p:spPr bwMode="auto">
          <a:xfrm>
            <a:off x="0" y="0"/>
            <a:ext cx="30781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l" defTabSz="942975">
              <a:defRPr sz="1200" smtClean="0"/>
            </a:lvl1pPr>
          </a:lstStyle>
          <a:p>
            <a:pPr>
              <a:defRPr/>
            </a:pPr>
            <a:endParaRPr lang="en-US"/>
          </a:p>
        </p:txBody>
      </p:sp>
      <p:sp>
        <p:nvSpPr>
          <p:cNvPr id="447491" name="Rectangle 3"/>
          <p:cNvSpPr>
            <a:spLocks noGrp="1" noChangeArrowheads="1"/>
          </p:cNvSpPr>
          <p:nvPr>
            <p:ph type="dt" idx="1"/>
          </p:nvPr>
        </p:nvSpPr>
        <p:spPr bwMode="auto">
          <a:xfrm>
            <a:off x="4024313" y="0"/>
            <a:ext cx="30781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r" defTabSz="942975">
              <a:defRPr sz="1200" smtClean="0"/>
            </a:lvl1pPr>
          </a:lstStyle>
          <a:p>
            <a:pPr>
              <a:defRPr/>
            </a:pPr>
            <a:endParaRPr lang="en-US"/>
          </a:p>
        </p:txBody>
      </p:sp>
      <p:sp>
        <p:nvSpPr>
          <p:cNvPr id="60420" name="Rectangle 4"/>
          <p:cNvSpPr>
            <a:spLocks noGrp="1" noRot="1" noChangeAspect="1" noChangeArrowheads="1" noTextEdit="1"/>
          </p:cNvSpPr>
          <p:nvPr>
            <p:ph type="sldImg" idx="2"/>
          </p:nvPr>
        </p:nvSpPr>
        <p:spPr bwMode="auto">
          <a:xfrm>
            <a:off x="1204913" y="704850"/>
            <a:ext cx="4692650" cy="35194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47493" name="Rectangle 5"/>
          <p:cNvSpPr>
            <a:spLocks noGrp="1" noChangeArrowheads="1"/>
          </p:cNvSpPr>
          <p:nvPr>
            <p:ph type="body" sz="quarter" idx="3"/>
          </p:nvPr>
        </p:nvSpPr>
        <p:spPr bwMode="auto">
          <a:xfrm>
            <a:off x="947738" y="4459288"/>
            <a:ext cx="5207000" cy="4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47494" name="Rectangle 6"/>
          <p:cNvSpPr>
            <a:spLocks noGrp="1" noChangeArrowheads="1"/>
          </p:cNvSpPr>
          <p:nvPr>
            <p:ph type="ftr" sz="quarter" idx="4"/>
          </p:nvPr>
        </p:nvSpPr>
        <p:spPr bwMode="auto">
          <a:xfrm>
            <a:off x="0" y="8918575"/>
            <a:ext cx="30781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l" defTabSz="942975">
              <a:defRPr sz="1200" smtClean="0"/>
            </a:lvl1pPr>
          </a:lstStyle>
          <a:p>
            <a:pPr>
              <a:defRPr/>
            </a:pPr>
            <a:endParaRPr lang="en-US"/>
          </a:p>
        </p:txBody>
      </p:sp>
      <p:sp>
        <p:nvSpPr>
          <p:cNvPr id="447495" name="Rectangle 7"/>
          <p:cNvSpPr>
            <a:spLocks noGrp="1" noChangeArrowheads="1"/>
          </p:cNvSpPr>
          <p:nvPr>
            <p:ph type="sldNum" sz="quarter" idx="5"/>
          </p:nvPr>
        </p:nvSpPr>
        <p:spPr bwMode="auto">
          <a:xfrm>
            <a:off x="4024313" y="8918575"/>
            <a:ext cx="30781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r" defTabSz="942975">
              <a:defRPr sz="1200" smtClean="0"/>
            </a:lvl1pPr>
          </a:lstStyle>
          <a:p>
            <a:pPr>
              <a:defRPr/>
            </a:pPr>
            <a:fld id="{84B854D0-CE80-4EF0-B80A-0AFFF5B99B33}" type="slidenum">
              <a:rPr lang="en-US"/>
              <a:pPr>
                <a:defRPr/>
              </a:pPr>
              <a:t>‹#›</a:t>
            </a:fld>
            <a:endParaRPr lang="en-US"/>
          </a:p>
        </p:txBody>
      </p:sp>
    </p:spTree>
    <p:extLst>
      <p:ext uri="{BB962C8B-B14F-4D97-AF65-F5344CB8AC3E}">
        <p14:creationId xmlns:p14="http://schemas.microsoft.com/office/powerpoint/2010/main" val="5013801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C18DD5-659E-4511-8F05-9DC7BDC24BF4}" type="slidenum">
              <a:rPr lang="en-US" smtClean="0"/>
              <a:pPr>
                <a:defRPr/>
              </a:pPr>
              <a:t>1</a:t>
            </a:fld>
            <a:endParaRPr lang="en-US"/>
          </a:p>
        </p:txBody>
      </p:sp>
    </p:spTree>
    <p:extLst>
      <p:ext uri="{BB962C8B-B14F-4D97-AF65-F5344CB8AC3E}">
        <p14:creationId xmlns:p14="http://schemas.microsoft.com/office/powerpoint/2010/main" val="4232704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Free will or robots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Arrive home – Alexia, speaking for the house, says, “I love you”.</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Everyone has these drives…</a:t>
            </a:r>
          </a:p>
          <a:p>
            <a:r>
              <a:rPr lang="en-US" dirty="0"/>
              <a:t>Leads us into decision making</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10</a:t>
            </a:fld>
            <a:endParaRPr lang="en-US"/>
          </a:p>
        </p:txBody>
      </p:sp>
    </p:spTree>
    <p:extLst>
      <p:ext uri="{BB962C8B-B14F-4D97-AF65-F5344CB8AC3E}">
        <p14:creationId xmlns:p14="http://schemas.microsoft.com/office/powerpoint/2010/main" val="10129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11</a:t>
            </a:fld>
            <a:endParaRPr lang="en-US"/>
          </a:p>
        </p:txBody>
      </p:sp>
    </p:spTree>
    <p:extLst>
      <p:ext uri="{BB962C8B-B14F-4D97-AF65-F5344CB8AC3E}">
        <p14:creationId xmlns:p14="http://schemas.microsoft.com/office/powerpoint/2010/main" val="2616187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from animal kingdom to the human kingdom</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12</a:t>
            </a:fld>
            <a:endParaRPr lang="en-US"/>
          </a:p>
        </p:txBody>
      </p:sp>
    </p:spTree>
    <p:extLst>
      <p:ext uri="{BB962C8B-B14F-4D97-AF65-F5344CB8AC3E}">
        <p14:creationId xmlns:p14="http://schemas.microsoft.com/office/powerpoint/2010/main" val="464264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13</a:t>
            </a:fld>
            <a:endParaRPr lang="en-US"/>
          </a:p>
        </p:txBody>
      </p:sp>
    </p:spTree>
    <p:extLst>
      <p:ext uri="{BB962C8B-B14F-4D97-AF65-F5344CB8AC3E}">
        <p14:creationId xmlns:p14="http://schemas.microsoft.com/office/powerpoint/2010/main" val="3676639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14</a:t>
            </a:fld>
            <a:endParaRPr lang="en-US"/>
          </a:p>
        </p:txBody>
      </p:sp>
    </p:spTree>
    <p:extLst>
      <p:ext uri="{BB962C8B-B14F-4D97-AF65-F5344CB8AC3E}">
        <p14:creationId xmlns:p14="http://schemas.microsoft.com/office/powerpoint/2010/main" val="3236425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15</a:t>
            </a:fld>
            <a:endParaRPr lang="en-US"/>
          </a:p>
        </p:txBody>
      </p:sp>
    </p:spTree>
    <p:extLst>
      <p:ext uri="{BB962C8B-B14F-4D97-AF65-F5344CB8AC3E}">
        <p14:creationId xmlns:p14="http://schemas.microsoft.com/office/powerpoint/2010/main" val="403225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16</a:t>
            </a:fld>
            <a:endParaRPr lang="en-US"/>
          </a:p>
        </p:txBody>
      </p:sp>
    </p:spTree>
    <p:extLst>
      <p:ext uri="{BB962C8B-B14F-4D97-AF65-F5344CB8AC3E}">
        <p14:creationId xmlns:p14="http://schemas.microsoft.com/office/powerpoint/2010/main" val="3799089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17</a:t>
            </a:fld>
            <a:endParaRPr lang="en-US"/>
          </a:p>
        </p:txBody>
      </p:sp>
    </p:spTree>
    <p:extLst>
      <p:ext uri="{BB962C8B-B14F-4D97-AF65-F5344CB8AC3E}">
        <p14:creationId xmlns:p14="http://schemas.microsoft.com/office/powerpoint/2010/main" val="2297406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18</a:t>
            </a:fld>
            <a:endParaRPr lang="en-US"/>
          </a:p>
        </p:txBody>
      </p:sp>
    </p:spTree>
    <p:extLst>
      <p:ext uri="{BB962C8B-B14F-4D97-AF65-F5344CB8AC3E}">
        <p14:creationId xmlns:p14="http://schemas.microsoft.com/office/powerpoint/2010/main" val="3080325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19</a:t>
            </a:fld>
            <a:endParaRPr lang="en-US"/>
          </a:p>
        </p:txBody>
      </p:sp>
    </p:spTree>
    <p:extLst>
      <p:ext uri="{BB962C8B-B14F-4D97-AF65-F5344CB8AC3E}">
        <p14:creationId xmlns:p14="http://schemas.microsoft.com/office/powerpoint/2010/main" val="3517904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a:t>
            </a:fld>
            <a:endParaRPr lang="en-US"/>
          </a:p>
        </p:txBody>
      </p:sp>
    </p:spTree>
    <p:extLst>
      <p:ext uri="{BB962C8B-B14F-4D97-AF65-F5344CB8AC3E}">
        <p14:creationId xmlns:p14="http://schemas.microsoft.com/office/powerpoint/2010/main" val="852959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a:t>
            </a:r>
          </a:p>
          <a:p>
            <a:r>
              <a:rPr lang="en-US" dirty="0"/>
              <a:t>“For the record”…</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20</a:t>
            </a:fld>
            <a:endParaRPr lang="en-US"/>
          </a:p>
        </p:txBody>
      </p:sp>
    </p:spTree>
    <p:extLst>
      <p:ext uri="{BB962C8B-B14F-4D97-AF65-F5344CB8AC3E}">
        <p14:creationId xmlns:p14="http://schemas.microsoft.com/office/powerpoint/2010/main" val="543798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21</a:t>
            </a:fld>
            <a:endParaRPr lang="en-US"/>
          </a:p>
        </p:txBody>
      </p:sp>
    </p:spTree>
    <p:extLst>
      <p:ext uri="{BB962C8B-B14F-4D97-AF65-F5344CB8AC3E}">
        <p14:creationId xmlns:p14="http://schemas.microsoft.com/office/powerpoint/2010/main" val="2053407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22</a:t>
            </a:fld>
            <a:endParaRPr lang="en-US"/>
          </a:p>
        </p:txBody>
      </p:sp>
    </p:spTree>
    <p:extLst>
      <p:ext uri="{BB962C8B-B14F-4D97-AF65-F5344CB8AC3E}">
        <p14:creationId xmlns:p14="http://schemas.microsoft.com/office/powerpoint/2010/main" val="1875503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23</a:t>
            </a:fld>
            <a:endParaRPr lang="en-US"/>
          </a:p>
        </p:txBody>
      </p:sp>
    </p:spTree>
    <p:extLst>
      <p:ext uri="{BB962C8B-B14F-4D97-AF65-F5344CB8AC3E}">
        <p14:creationId xmlns:p14="http://schemas.microsoft.com/office/powerpoint/2010/main" val="106127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going to tell you who you should vote for</a:t>
            </a:r>
          </a:p>
          <a:p>
            <a:r>
              <a:rPr lang="en-US" dirty="0"/>
              <a:t>However, I am going to tell you, from the scriptures, certain points God has commented on</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24</a:t>
            </a:fld>
            <a:endParaRPr lang="en-US"/>
          </a:p>
        </p:txBody>
      </p:sp>
    </p:spTree>
    <p:extLst>
      <p:ext uri="{BB962C8B-B14F-4D97-AF65-F5344CB8AC3E}">
        <p14:creationId xmlns:p14="http://schemas.microsoft.com/office/powerpoint/2010/main" val="1190793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25</a:t>
            </a:fld>
            <a:endParaRPr lang="en-US"/>
          </a:p>
        </p:txBody>
      </p:sp>
    </p:spTree>
    <p:extLst>
      <p:ext uri="{BB962C8B-B14F-4D97-AF65-F5344CB8AC3E}">
        <p14:creationId xmlns:p14="http://schemas.microsoft.com/office/powerpoint/2010/main" val="2063849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26</a:t>
            </a:fld>
            <a:endParaRPr lang="en-US"/>
          </a:p>
        </p:txBody>
      </p:sp>
    </p:spTree>
    <p:extLst>
      <p:ext uri="{BB962C8B-B14F-4D97-AF65-F5344CB8AC3E}">
        <p14:creationId xmlns:p14="http://schemas.microsoft.com/office/powerpoint/2010/main" val="705709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27</a:t>
            </a:fld>
            <a:endParaRPr lang="en-US"/>
          </a:p>
        </p:txBody>
      </p:sp>
    </p:spTree>
    <p:extLst>
      <p:ext uri="{BB962C8B-B14F-4D97-AF65-F5344CB8AC3E}">
        <p14:creationId xmlns:p14="http://schemas.microsoft.com/office/powerpoint/2010/main" val="1055849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28</a:t>
            </a:fld>
            <a:endParaRPr lang="en-US"/>
          </a:p>
        </p:txBody>
      </p:sp>
    </p:spTree>
    <p:extLst>
      <p:ext uri="{BB962C8B-B14F-4D97-AF65-F5344CB8AC3E}">
        <p14:creationId xmlns:p14="http://schemas.microsoft.com/office/powerpoint/2010/main" val="379276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29</a:t>
            </a:fld>
            <a:endParaRPr lang="en-US"/>
          </a:p>
        </p:txBody>
      </p:sp>
    </p:spTree>
    <p:extLst>
      <p:ext uri="{BB962C8B-B14F-4D97-AF65-F5344CB8AC3E}">
        <p14:creationId xmlns:p14="http://schemas.microsoft.com/office/powerpoint/2010/main" val="1834093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kind of presentation</a:t>
            </a:r>
          </a:p>
          <a:p>
            <a:r>
              <a:rPr lang="en-US" dirty="0"/>
              <a:t>From the perspective of being in the covenant</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a:t>
            </a:fld>
            <a:endParaRPr lang="en-US"/>
          </a:p>
        </p:txBody>
      </p:sp>
    </p:spTree>
    <p:extLst>
      <p:ext uri="{BB962C8B-B14F-4D97-AF65-F5344CB8AC3E}">
        <p14:creationId xmlns:p14="http://schemas.microsoft.com/office/powerpoint/2010/main" val="3422720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30</a:t>
            </a:fld>
            <a:endParaRPr lang="en-US"/>
          </a:p>
        </p:txBody>
      </p:sp>
    </p:spTree>
    <p:extLst>
      <p:ext uri="{BB962C8B-B14F-4D97-AF65-F5344CB8AC3E}">
        <p14:creationId xmlns:p14="http://schemas.microsoft.com/office/powerpoint/2010/main" val="1707351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31</a:t>
            </a:fld>
            <a:endParaRPr lang="en-US"/>
          </a:p>
        </p:txBody>
      </p:sp>
    </p:spTree>
    <p:extLst>
      <p:ext uri="{BB962C8B-B14F-4D97-AF65-F5344CB8AC3E}">
        <p14:creationId xmlns:p14="http://schemas.microsoft.com/office/powerpoint/2010/main" val="3926534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32</a:t>
            </a:fld>
            <a:endParaRPr lang="en-US"/>
          </a:p>
        </p:txBody>
      </p:sp>
    </p:spTree>
    <p:extLst>
      <p:ext uri="{BB962C8B-B14F-4D97-AF65-F5344CB8AC3E}">
        <p14:creationId xmlns:p14="http://schemas.microsoft.com/office/powerpoint/2010/main" val="3340038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33</a:t>
            </a:fld>
            <a:endParaRPr lang="en-US"/>
          </a:p>
        </p:txBody>
      </p:sp>
    </p:spTree>
    <p:extLst>
      <p:ext uri="{BB962C8B-B14F-4D97-AF65-F5344CB8AC3E}">
        <p14:creationId xmlns:p14="http://schemas.microsoft.com/office/powerpoint/2010/main" val="4139374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34</a:t>
            </a:fld>
            <a:endParaRPr lang="en-US"/>
          </a:p>
        </p:txBody>
      </p:sp>
    </p:spTree>
    <p:extLst>
      <p:ext uri="{BB962C8B-B14F-4D97-AF65-F5344CB8AC3E}">
        <p14:creationId xmlns:p14="http://schemas.microsoft.com/office/powerpoint/2010/main" val="158478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Married, had sex outside of marriage, with a family member…</a:t>
            </a:r>
          </a:p>
          <a:p>
            <a:r>
              <a:rPr lang="en-US" dirty="0"/>
              <a:t>“Count the Cost”…</a:t>
            </a:r>
          </a:p>
          <a:p>
            <a:r>
              <a:rPr lang="en-US" dirty="0"/>
              <a:t>This one: Expensive</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35</a:t>
            </a:fld>
            <a:endParaRPr lang="en-US"/>
          </a:p>
        </p:txBody>
      </p:sp>
    </p:spTree>
    <p:extLst>
      <p:ext uri="{BB962C8B-B14F-4D97-AF65-F5344CB8AC3E}">
        <p14:creationId xmlns:p14="http://schemas.microsoft.com/office/powerpoint/2010/main" val="271623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36</a:t>
            </a:fld>
            <a:endParaRPr lang="en-US"/>
          </a:p>
        </p:txBody>
      </p:sp>
    </p:spTree>
    <p:extLst>
      <p:ext uri="{BB962C8B-B14F-4D97-AF65-F5344CB8AC3E}">
        <p14:creationId xmlns:p14="http://schemas.microsoft.com/office/powerpoint/2010/main" val="1772236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37</a:t>
            </a:fld>
            <a:endParaRPr lang="en-US"/>
          </a:p>
        </p:txBody>
      </p:sp>
    </p:spTree>
    <p:extLst>
      <p:ext uri="{BB962C8B-B14F-4D97-AF65-F5344CB8AC3E}">
        <p14:creationId xmlns:p14="http://schemas.microsoft.com/office/powerpoint/2010/main" val="493897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38</a:t>
            </a:fld>
            <a:endParaRPr lang="en-US"/>
          </a:p>
        </p:txBody>
      </p:sp>
    </p:spTree>
    <p:extLst>
      <p:ext uri="{BB962C8B-B14F-4D97-AF65-F5344CB8AC3E}">
        <p14:creationId xmlns:p14="http://schemas.microsoft.com/office/powerpoint/2010/main" val="4178864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39</a:t>
            </a:fld>
            <a:endParaRPr lang="en-US"/>
          </a:p>
        </p:txBody>
      </p:sp>
    </p:spTree>
    <p:extLst>
      <p:ext uri="{BB962C8B-B14F-4D97-AF65-F5344CB8AC3E}">
        <p14:creationId xmlns:p14="http://schemas.microsoft.com/office/powerpoint/2010/main" val="1787595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a:t>
            </a:fld>
            <a:endParaRPr lang="en-US"/>
          </a:p>
        </p:txBody>
      </p:sp>
    </p:spTree>
    <p:extLst>
      <p:ext uri="{BB962C8B-B14F-4D97-AF65-F5344CB8AC3E}">
        <p14:creationId xmlns:p14="http://schemas.microsoft.com/office/powerpoint/2010/main" val="1243878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this walk, there is always someone who wants to do you harm.</a:t>
            </a:r>
          </a:p>
          <a:p>
            <a:endParaRPr lang="en-US" dirty="0"/>
          </a:p>
          <a:p>
            <a:r>
              <a:rPr lang="en-US" dirty="0"/>
              <a:t>Triggered</a:t>
            </a:r>
          </a:p>
          <a:p>
            <a:r>
              <a:rPr lang="en-US" dirty="0"/>
              <a:t>Pepper spray, Taser, Pray like Moses</a:t>
            </a:r>
          </a:p>
          <a:p>
            <a:r>
              <a:rPr lang="en-US" dirty="0"/>
              <a:t>Matthew 5 rain on unjust</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40</a:t>
            </a:fld>
            <a:endParaRPr lang="en-US"/>
          </a:p>
        </p:txBody>
      </p:sp>
    </p:spTree>
    <p:extLst>
      <p:ext uri="{BB962C8B-B14F-4D97-AF65-F5344CB8AC3E}">
        <p14:creationId xmlns:p14="http://schemas.microsoft.com/office/powerpoint/2010/main" val="3520697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tell them something important</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41</a:t>
            </a:fld>
            <a:endParaRPr lang="en-US"/>
          </a:p>
        </p:txBody>
      </p:sp>
    </p:spTree>
    <p:extLst>
      <p:ext uri="{BB962C8B-B14F-4D97-AF65-F5344CB8AC3E}">
        <p14:creationId xmlns:p14="http://schemas.microsoft.com/office/powerpoint/2010/main" val="33849299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42</a:t>
            </a:fld>
            <a:endParaRPr lang="en-US"/>
          </a:p>
        </p:txBody>
      </p:sp>
    </p:spTree>
    <p:extLst>
      <p:ext uri="{BB962C8B-B14F-4D97-AF65-F5344CB8AC3E}">
        <p14:creationId xmlns:p14="http://schemas.microsoft.com/office/powerpoint/2010/main" val="1423955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Gold standard – You are a representative of God</a:t>
            </a:r>
          </a:p>
          <a:p>
            <a:r>
              <a:rPr lang="en-US" dirty="0"/>
              <a:t>Like, if God could walk on earth, the world would look to you to learn what correct behavior is</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43</a:t>
            </a:fld>
            <a:endParaRPr lang="en-US"/>
          </a:p>
        </p:txBody>
      </p:sp>
    </p:spTree>
    <p:extLst>
      <p:ext uri="{BB962C8B-B14F-4D97-AF65-F5344CB8AC3E}">
        <p14:creationId xmlns:p14="http://schemas.microsoft.com/office/powerpoint/2010/main" val="2997014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44</a:t>
            </a:fld>
            <a:endParaRPr lang="en-US"/>
          </a:p>
        </p:txBody>
      </p:sp>
    </p:spTree>
    <p:extLst>
      <p:ext uri="{BB962C8B-B14F-4D97-AF65-F5344CB8AC3E}">
        <p14:creationId xmlns:p14="http://schemas.microsoft.com/office/powerpoint/2010/main" val="1344563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1,2</a:t>
            </a:r>
          </a:p>
          <a:p>
            <a:r>
              <a:rPr lang="en-US" dirty="0"/>
              <a:t>Look at my life to see how to navigate this existence</a:t>
            </a:r>
          </a:p>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45</a:t>
            </a:fld>
            <a:endParaRPr lang="en-US"/>
          </a:p>
        </p:txBody>
      </p:sp>
    </p:spTree>
    <p:extLst>
      <p:ext uri="{BB962C8B-B14F-4D97-AF65-F5344CB8AC3E}">
        <p14:creationId xmlns:p14="http://schemas.microsoft.com/office/powerpoint/2010/main" val="3171050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46</a:t>
            </a:fld>
            <a:endParaRPr lang="en-US"/>
          </a:p>
        </p:txBody>
      </p:sp>
    </p:spTree>
    <p:extLst>
      <p:ext uri="{BB962C8B-B14F-4D97-AF65-F5344CB8AC3E}">
        <p14:creationId xmlns:p14="http://schemas.microsoft.com/office/powerpoint/2010/main" val="33857504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47</a:t>
            </a:fld>
            <a:endParaRPr lang="en-US"/>
          </a:p>
        </p:txBody>
      </p:sp>
    </p:spTree>
    <p:extLst>
      <p:ext uri="{BB962C8B-B14F-4D97-AF65-F5344CB8AC3E}">
        <p14:creationId xmlns:p14="http://schemas.microsoft.com/office/powerpoint/2010/main" val="14244260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48</a:t>
            </a:fld>
            <a:endParaRPr lang="en-US"/>
          </a:p>
        </p:txBody>
      </p:sp>
    </p:spTree>
    <p:extLst>
      <p:ext uri="{BB962C8B-B14F-4D97-AF65-F5344CB8AC3E}">
        <p14:creationId xmlns:p14="http://schemas.microsoft.com/office/powerpoint/2010/main" val="264784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a:t>
            </a:fld>
            <a:endParaRPr lang="en-US"/>
          </a:p>
        </p:txBody>
      </p:sp>
    </p:spTree>
    <p:extLst>
      <p:ext uri="{BB962C8B-B14F-4D97-AF65-F5344CB8AC3E}">
        <p14:creationId xmlns:p14="http://schemas.microsoft.com/office/powerpoint/2010/main" val="3780378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1820</a:t>
            </a:r>
          </a:p>
          <a:p>
            <a:r>
              <a:rPr lang="en-US" dirty="0"/>
              <a:t>1920</a:t>
            </a:r>
          </a:p>
          <a:p>
            <a:r>
              <a:rPr lang="en-US" dirty="0"/>
              <a:t>2020</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6</a:t>
            </a:fld>
            <a:endParaRPr lang="en-US"/>
          </a:p>
        </p:txBody>
      </p:sp>
    </p:spTree>
    <p:extLst>
      <p:ext uri="{BB962C8B-B14F-4D97-AF65-F5344CB8AC3E}">
        <p14:creationId xmlns:p14="http://schemas.microsoft.com/office/powerpoint/2010/main" val="1305006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7</a:t>
            </a:fld>
            <a:endParaRPr lang="en-US"/>
          </a:p>
        </p:txBody>
      </p:sp>
    </p:spTree>
    <p:extLst>
      <p:ext uri="{BB962C8B-B14F-4D97-AF65-F5344CB8AC3E}">
        <p14:creationId xmlns:p14="http://schemas.microsoft.com/office/powerpoint/2010/main" val="2818338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Free will or robots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Arrive home – Alexia, speaking for the house, says, “I love you”.</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Everyone has these drives…</a:t>
            </a:r>
          </a:p>
          <a:p>
            <a:r>
              <a:rPr lang="en-US" dirty="0"/>
              <a:t>Leads us into decision making</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8</a:t>
            </a:fld>
            <a:endParaRPr lang="en-US"/>
          </a:p>
        </p:txBody>
      </p:sp>
    </p:spTree>
    <p:extLst>
      <p:ext uri="{BB962C8B-B14F-4D97-AF65-F5344CB8AC3E}">
        <p14:creationId xmlns:p14="http://schemas.microsoft.com/office/powerpoint/2010/main" val="3819260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9</a:t>
            </a:fld>
            <a:endParaRPr lang="en-US"/>
          </a:p>
        </p:txBody>
      </p:sp>
    </p:spTree>
    <p:extLst>
      <p:ext uri="{BB962C8B-B14F-4D97-AF65-F5344CB8AC3E}">
        <p14:creationId xmlns:p14="http://schemas.microsoft.com/office/powerpoint/2010/main" val="3536369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en-US" noProof="0"/>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pPr lvl="0"/>
            <a:r>
              <a:rPr lang="en-US" noProof="0"/>
              <a:t>Click to edit Master subtitle style</a:t>
            </a:r>
          </a:p>
        </p:txBody>
      </p:sp>
      <p:sp>
        <p:nvSpPr>
          <p:cNvPr id="4" name="Rectangle 7"/>
          <p:cNvSpPr>
            <a:spLocks noGrp="1" noChangeArrowheads="1"/>
          </p:cNvSpPr>
          <p:nvPr>
            <p:ph type="dt" sz="half" idx="10"/>
          </p:nvPr>
        </p:nvSpPr>
        <p:spPr>
          <a:ln/>
        </p:spPr>
        <p:txBody>
          <a:bodyPr/>
          <a:lstStyle>
            <a:lvl1pPr>
              <a:defRPr/>
            </a:lvl1pPr>
          </a:lstStyle>
          <a:p>
            <a:pPr>
              <a:defRPr/>
            </a:pPr>
            <a:r>
              <a:rPr lang="en-US"/>
              <a:t>October 12, 2022</a:t>
            </a:r>
          </a:p>
        </p:txBody>
      </p:sp>
      <p:sp>
        <p:nvSpPr>
          <p:cNvPr id="5"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6" name="Rectangle 9"/>
          <p:cNvSpPr>
            <a:spLocks noGrp="1" noChangeArrowheads="1"/>
          </p:cNvSpPr>
          <p:nvPr>
            <p:ph type="sldNum" sz="quarter" idx="12"/>
          </p:nvPr>
        </p:nvSpPr>
        <p:spPr>
          <a:ln/>
        </p:spPr>
        <p:txBody>
          <a:bodyPr/>
          <a:lstStyle>
            <a:lvl1pPr>
              <a:defRPr/>
            </a:lvl1pPr>
          </a:lstStyle>
          <a:p>
            <a:pPr>
              <a:defRPr/>
            </a:pPr>
            <a:fld id="{E35B498D-AF6D-4A9A-8BBC-0F220877D12F}" type="slidenum">
              <a:rPr lang="en-US"/>
              <a:pPr>
                <a:defRPr/>
              </a:pPr>
              <a:t>‹#›</a:t>
            </a:fld>
            <a:endParaRPr lang="en-US"/>
          </a:p>
        </p:txBody>
      </p:sp>
    </p:spTree>
    <p:extLst>
      <p:ext uri="{BB962C8B-B14F-4D97-AF65-F5344CB8AC3E}">
        <p14:creationId xmlns:p14="http://schemas.microsoft.com/office/powerpoint/2010/main" val="368496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r>
              <a:rPr lang="en-US"/>
              <a:t>October 12, 2022</a:t>
            </a:r>
          </a:p>
        </p:txBody>
      </p:sp>
      <p:sp>
        <p:nvSpPr>
          <p:cNvPr id="5"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6" name="Rectangle 9"/>
          <p:cNvSpPr>
            <a:spLocks noGrp="1" noChangeArrowheads="1"/>
          </p:cNvSpPr>
          <p:nvPr>
            <p:ph type="sldNum" sz="quarter" idx="12"/>
          </p:nvPr>
        </p:nvSpPr>
        <p:spPr>
          <a:ln/>
        </p:spPr>
        <p:txBody>
          <a:bodyPr/>
          <a:lstStyle>
            <a:lvl1pPr>
              <a:defRPr/>
            </a:lvl1pPr>
          </a:lstStyle>
          <a:p>
            <a:pPr>
              <a:defRPr/>
            </a:pPr>
            <a:fld id="{CD6CF20D-249B-4855-8022-577711CB7AE2}" type="slidenum">
              <a:rPr lang="en-US"/>
              <a:pPr>
                <a:defRPr/>
              </a:pPr>
              <a:t>‹#›</a:t>
            </a:fld>
            <a:endParaRPr lang="en-US"/>
          </a:p>
        </p:txBody>
      </p:sp>
    </p:spTree>
    <p:extLst>
      <p:ext uri="{BB962C8B-B14F-4D97-AF65-F5344CB8AC3E}">
        <p14:creationId xmlns:p14="http://schemas.microsoft.com/office/powerpoint/2010/main" val="3613028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r>
              <a:rPr lang="en-US"/>
              <a:t>October 12, 2022</a:t>
            </a:r>
          </a:p>
        </p:txBody>
      </p:sp>
      <p:sp>
        <p:nvSpPr>
          <p:cNvPr id="5"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6" name="Rectangle 9"/>
          <p:cNvSpPr>
            <a:spLocks noGrp="1" noChangeArrowheads="1"/>
          </p:cNvSpPr>
          <p:nvPr>
            <p:ph type="sldNum" sz="quarter" idx="12"/>
          </p:nvPr>
        </p:nvSpPr>
        <p:spPr>
          <a:ln/>
        </p:spPr>
        <p:txBody>
          <a:bodyPr/>
          <a:lstStyle>
            <a:lvl1pPr>
              <a:defRPr/>
            </a:lvl1pPr>
          </a:lstStyle>
          <a:p>
            <a:pPr>
              <a:defRPr/>
            </a:pPr>
            <a:fld id="{27968215-7172-4118-BC6E-09B40AE892AB}" type="slidenum">
              <a:rPr lang="en-US"/>
              <a:pPr>
                <a:defRPr/>
              </a:pPr>
              <a:t>‹#›</a:t>
            </a:fld>
            <a:endParaRPr lang="en-US"/>
          </a:p>
        </p:txBody>
      </p:sp>
    </p:spTree>
    <p:extLst>
      <p:ext uri="{BB962C8B-B14F-4D97-AF65-F5344CB8AC3E}">
        <p14:creationId xmlns:p14="http://schemas.microsoft.com/office/powerpoint/2010/main" val="3866577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400">
                <a:latin typeface="Apple Garamond" pitchFamily="2" charset="0"/>
              </a:defRPr>
            </a:lvl1pPr>
          </a:lstStyle>
          <a:p>
            <a:r>
              <a:rPr lang="en-US" dirty="0"/>
              <a:t>Click to edit Master title style</a:t>
            </a:r>
          </a:p>
        </p:txBody>
      </p:sp>
      <p:sp>
        <p:nvSpPr>
          <p:cNvPr id="3" name="Content Placeholder 2"/>
          <p:cNvSpPr>
            <a:spLocks noGrp="1"/>
          </p:cNvSpPr>
          <p:nvPr>
            <p:ph idx="1"/>
          </p:nvPr>
        </p:nvSpPr>
        <p:spPr>
          <a:xfrm>
            <a:off x="685800" y="990600"/>
            <a:ext cx="777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a:defRPr/>
            </a:pPr>
            <a:r>
              <a:rPr lang="en-US"/>
              <a:t>October 12, 2022</a:t>
            </a:r>
          </a:p>
        </p:txBody>
      </p:sp>
      <p:sp>
        <p:nvSpPr>
          <p:cNvPr id="8" name="Footer Placeholder 7"/>
          <p:cNvSpPr>
            <a:spLocks noGrp="1"/>
          </p:cNvSpPr>
          <p:nvPr>
            <p:ph type="ftr" sz="quarter" idx="11"/>
          </p:nvPr>
        </p:nvSpPr>
        <p:spPr/>
        <p:txBody>
          <a:bodyPr/>
          <a:lstStyle/>
          <a:p>
            <a:pPr>
              <a:defRPr/>
            </a:pPr>
            <a:r>
              <a:rPr lang="en-US"/>
              <a:t>http://hodf.org</a:t>
            </a:r>
          </a:p>
        </p:txBody>
      </p:sp>
      <p:sp>
        <p:nvSpPr>
          <p:cNvPr id="9" name="Slide Number Placeholder 8"/>
          <p:cNvSpPr>
            <a:spLocks noGrp="1"/>
          </p:cNvSpPr>
          <p:nvPr>
            <p:ph type="sldNum" sz="quarter" idx="12"/>
          </p:nvPr>
        </p:nvSpPr>
        <p:spPr/>
        <p:txBody>
          <a:bodyPr/>
          <a:lstStyle/>
          <a:p>
            <a:pPr>
              <a:defRPr/>
            </a:pPr>
            <a:fld id="{EDE35730-8406-495D-95D0-BA17C0CC0054}" type="slidenum">
              <a:rPr lang="en-US" smtClean="0"/>
              <a:pPr>
                <a:defRPr/>
              </a:pPr>
              <a:t>‹#›</a:t>
            </a:fld>
            <a:endParaRPr lang="en-US"/>
          </a:p>
        </p:txBody>
      </p:sp>
    </p:spTree>
    <p:extLst>
      <p:ext uri="{BB962C8B-B14F-4D97-AF65-F5344CB8AC3E}">
        <p14:creationId xmlns:p14="http://schemas.microsoft.com/office/powerpoint/2010/main" val="1862570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r>
              <a:rPr lang="en-US"/>
              <a:t>October 12, 2022</a:t>
            </a:r>
          </a:p>
        </p:txBody>
      </p:sp>
      <p:sp>
        <p:nvSpPr>
          <p:cNvPr id="5"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6" name="Rectangle 9"/>
          <p:cNvSpPr>
            <a:spLocks noGrp="1" noChangeArrowheads="1"/>
          </p:cNvSpPr>
          <p:nvPr>
            <p:ph type="sldNum" sz="quarter" idx="12"/>
          </p:nvPr>
        </p:nvSpPr>
        <p:spPr>
          <a:ln/>
        </p:spPr>
        <p:txBody>
          <a:bodyPr/>
          <a:lstStyle>
            <a:lvl1pPr>
              <a:defRPr/>
            </a:lvl1pPr>
          </a:lstStyle>
          <a:p>
            <a:pPr>
              <a:defRPr/>
            </a:pPr>
            <a:fld id="{F6195977-16E6-49D8-9649-AD2D215A9C47}" type="slidenum">
              <a:rPr lang="en-US"/>
              <a:pPr>
                <a:defRPr/>
              </a:pPr>
              <a:t>‹#›</a:t>
            </a:fld>
            <a:endParaRPr lang="en-US"/>
          </a:p>
        </p:txBody>
      </p:sp>
    </p:spTree>
    <p:extLst>
      <p:ext uri="{BB962C8B-B14F-4D97-AF65-F5344CB8AC3E}">
        <p14:creationId xmlns:p14="http://schemas.microsoft.com/office/powerpoint/2010/main" val="4240321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r>
              <a:rPr lang="en-US"/>
              <a:t>October 12, 2022</a:t>
            </a:r>
          </a:p>
        </p:txBody>
      </p:sp>
      <p:sp>
        <p:nvSpPr>
          <p:cNvPr id="6"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7" name="Rectangle 9"/>
          <p:cNvSpPr>
            <a:spLocks noGrp="1" noChangeArrowheads="1"/>
          </p:cNvSpPr>
          <p:nvPr>
            <p:ph type="sldNum" sz="quarter" idx="12"/>
          </p:nvPr>
        </p:nvSpPr>
        <p:spPr>
          <a:ln/>
        </p:spPr>
        <p:txBody>
          <a:bodyPr/>
          <a:lstStyle>
            <a:lvl1pPr>
              <a:defRPr/>
            </a:lvl1pPr>
          </a:lstStyle>
          <a:p>
            <a:pPr>
              <a:defRPr/>
            </a:pPr>
            <a:fld id="{843160B0-5375-4810-93EA-3922030DC321}" type="slidenum">
              <a:rPr lang="en-US"/>
              <a:pPr>
                <a:defRPr/>
              </a:pPr>
              <a:t>‹#›</a:t>
            </a:fld>
            <a:endParaRPr lang="en-US"/>
          </a:p>
        </p:txBody>
      </p:sp>
    </p:spTree>
    <p:extLst>
      <p:ext uri="{BB962C8B-B14F-4D97-AF65-F5344CB8AC3E}">
        <p14:creationId xmlns:p14="http://schemas.microsoft.com/office/powerpoint/2010/main" val="3303874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r>
              <a:rPr lang="en-US"/>
              <a:t>October 12, 2022</a:t>
            </a:r>
          </a:p>
        </p:txBody>
      </p:sp>
      <p:sp>
        <p:nvSpPr>
          <p:cNvPr id="8"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9" name="Rectangle 9"/>
          <p:cNvSpPr>
            <a:spLocks noGrp="1" noChangeArrowheads="1"/>
          </p:cNvSpPr>
          <p:nvPr>
            <p:ph type="sldNum" sz="quarter" idx="12"/>
          </p:nvPr>
        </p:nvSpPr>
        <p:spPr>
          <a:ln/>
        </p:spPr>
        <p:txBody>
          <a:bodyPr/>
          <a:lstStyle>
            <a:lvl1pPr>
              <a:defRPr/>
            </a:lvl1pPr>
          </a:lstStyle>
          <a:p>
            <a:pPr>
              <a:defRPr/>
            </a:pPr>
            <a:fld id="{44DB063D-2DE4-4BC9-A645-C4E65F2A4328}" type="slidenum">
              <a:rPr lang="en-US"/>
              <a:pPr>
                <a:defRPr/>
              </a:pPr>
              <a:t>‹#›</a:t>
            </a:fld>
            <a:endParaRPr lang="en-US"/>
          </a:p>
        </p:txBody>
      </p:sp>
    </p:spTree>
    <p:extLst>
      <p:ext uri="{BB962C8B-B14F-4D97-AF65-F5344CB8AC3E}">
        <p14:creationId xmlns:p14="http://schemas.microsoft.com/office/powerpoint/2010/main" val="3021802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r>
              <a:rPr lang="en-US"/>
              <a:t>October 12, 2022</a:t>
            </a:r>
          </a:p>
        </p:txBody>
      </p:sp>
      <p:sp>
        <p:nvSpPr>
          <p:cNvPr id="4"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5" name="Rectangle 9"/>
          <p:cNvSpPr>
            <a:spLocks noGrp="1" noChangeArrowheads="1"/>
          </p:cNvSpPr>
          <p:nvPr>
            <p:ph type="sldNum" sz="quarter" idx="12"/>
          </p:nvPr>
        </p:nvSpPr>
        <p:spPr>
          <a:ln/>
        </p:spPr>
        <p:txBody>
          <a:bodyPr/>
          <a:lstStyle>
            <a:lvl1pPr>
              <a:defRPr/>
            </a:lvl1pPr>
          </a:lstStyle>
          <a:p>
            <a:pPr>
              <a:defRPr/>
            </a:pPr>
            <a:fld id="{97C23335-5C1E-4824-8FE8-1A8841459686}" type="slidenum">
              <a:rPr lang="en-US"/>
              <a:pPr>
                <a:defRPr/>
              </a:pPr>
              <a:t>‹#›</a:t>
            </a:fld>
            <a:endParaRPr lang="en-US"/>
          </a:p>
        </p:txBody>
      </p:sp>
    </p:spTree>
    <p:extLst>
      <p:ext uri="{BB962C8B-B14F-4D97-AF65-F5344CB8AC3E}">
        <p14:creationId xmlns:p14="http://schemas.microsoft.com/office/powerpoint/2010/main" val="42758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r>
              <a:rPr lang="en-US"/>
              <a:t>October 12, 2022</a:t>
            </a:r>
          </a:p>
        </p:txBody>
      </p:sp>
      <p:sp>
        <p:nvSpPr>
          <p:cNvPr id="3"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4" name="Rectangle 9"/>
          <p:cNvSpPr>
            <a:spLocks noGrp="1" noChangeArrowheads="1"/>
          </p:cNvSpPr>
          <p:nvPr>
            <p:ph type="sldNum" sz="quarter" idx="12"/>
          </p:nvPr>
        </p:nvSpPr>
        <p:spPr>
          <a:ln/>
        </p:spPr>
        <p:txBody>
          <a:bodyPr/>
          <a:lstStyle>
            <a:lvl1pPr>
              <a:defRPr/>
            </a:lvl1pPr>
          </a:lstStyle>
          <a:p>
            <a:pPr>
              <a:defRPr/>
            </a:pPr>
            <a:fld id="{CB38F72A-FBF5-4547-9045-95E0D9D9D049}" type="slidenum">
              <a:rPr lang="en-US"/>
              <a:pPr>
                <a:defRPr/>
              </a:pPr>
              <a:t>‹#›</a:t>
            </a:fld>
            <a:endParaRPr lang="en-US"/>
          </a:p>
        </p:txBody>
      </p:sp>
    </p:spTree>
    <p:extLst>
      <p:ext uri="{BB962C8B-B14F-4D97-AF65-F5344CB8AC3E}">
        <p14:creationId xmlns:p14="http://schemas.microsoft.com/office/powerpoint/2010/main" val="3203021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r>
              <a:rPr lang="en-US"/>
              <a:t>October 12, 2022</a:t>
            </a:r>
          </a:p>
        </p:txBody>
      </p:sp>
      <p:sp>
        <p:nvSpPr>
          <p:cNvPr id="6"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7" name="Rectangle 9"/>
          <p:cNvSpPr>
            <a:spLocks noGrp="1" noChangeArrowheads="1"/>
          </p:cNvSpPr>
          <p:nvPr>
            <p:ph type="sldNum" sz="quarter" idx="12"/>
          </p:nvPr>
        </p:nvSpPr>
        <p:spPr>
          <a:ln/>
        </p:spPr>
        <p:txBody>
          <a:bodyPr/>
          <a:lstStyle>
            <a:lvl1pPr>
              <a:defRPr/>
            </a:lvl1pPr>
          </a:lstStyle>
          <a:p>
            <a:pPr>
              <a:defRPr/>
            </a:pPr>
            <a:fld id="{AD578314-70B7-4397-A9FE-78D28C5E615B}" type="slidenum">
              <a:rPr lang="en-US"/>
              <a:pPr>
                <a:defRPr/>
              </a:pPr>
              <a:t>‹#›</a:t>
            </a:fld>
            <a:endParaRPr lang="en-US"/>
          </a:p>
        </p:txBody>
      </p:sp>
    </p:spTree>
    <p:extLst>
      <p:ext uri="{BB962C8B-B14F-4D97-AF65-F5344CB8AC3E}">
        <p14:creationId xmlns:p14="http://schemas.microsoft.com/office/powerpoint/2010/main" val="315004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r>
              <a:rPr lang="en-US"/>
              <a:t>October 12, 2022</a:t>
            </a:r>
          </a:p>
        </p:txBody>
      </p:sp>
      <p:sp>
        <p:nvSpPr>
          <p:cNvPr id="6"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7" name="Rectangle 9"/>
          <p:cNvSpPr>
            <a:spLocks noGrp="1" noChangeArrowheads="1"/>
          </p:cNvSpPr>
          <p:nvPr>
            <p:ph type="sldNum" sz="quarter" idx="12"/>
          </p:nvPr>
        </p:nvSpPr>
        <p:spPr>
          <a:ln/>
        </p:spPr>
        <p:txBody>
          <a:bodyPr/>
          <a:lstStyle>
            <a:lvl1pPr>
              <a:defRPr/>
            </a:lvl1pPr>
          </a:lstStyle>
          <a:p>
            <a:pPr>
              <a:defRPr/>
            </a:pPr>
            <a:fld id="{FD460B74-49DB-45FF-B9BB-CF7127C1D182}" type="slidenum">
              <a:rPr lang="en-US"/>
              <a:pPr>
                <a:defRPr/>
              </a:pPr>
              <a:t>‹#›</a:t>
            </a:fld>
            <a:endParaRPr lang="en-US"/>
          </a:p>
        </p:txBody>
      </p:sp>
    </p:spTree>
    <p:extLst>
      <p:ext uri="{BB962C8B-B14F-4D97-AF65-F5344CB8AC3E}">
        <p14:creationId xmlns:p14="http://schemas.microsoft.com/office/powerpoint/2010/main" val="2825629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l">
              <a:defRPr sz="1400" smtClean="0"/>
            </a:lvl1pPr>
          </a:lstStyle>
          <a:p>
            <a:pPr>
              <a:defRPr/>
            </a:pPr>
            <a:r>
              <a:rPr lang="en-US"/>
              <a:t>October 12, 2022</a:t>
            </a: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800" smtClean="0">
                <a:solidFill>
                  <a:srgbClr val="CCECFF"/>
                </a:solidFill>
              </a:defRPr>
            </a:lvl1pPr>
          </a:lstStyle>
          <a:p>
            <a:pPr>
              <a:defRPr/>
            </a:pPr>
            <a:r>
              <a:rPr lang="en-US"/>
              <a:t>http://hodf.org</a:t>
            </a: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EDE35730-8406-495D-95D0-BA17C0CC0054}" type="slidenum">
              <a:rPr lang="en-US"/>
              <a:pPr>
                <a:defRPr/>
              </a:pPr>
              <a:t>‹#›</a:t>
            </a:fld>
            <a:endParaRPr lang="en-US"/>
          </a:p>
        </p:txBody>
      </p:sp>
      <p:sp>
        <p:nvSpPr>
          <p:cNvPr id="1030" name="Rectangle 11"/>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p:txStyles>
    <p:titleStyle>
      <a:lvl1pPr algn="ctr" rtl="0" eaLnBrk="0" fontAlgn="base" hangingPunct="0">
        <a:spcBef>
          <a:spcPct val="0"/>
        </a:spcBef>
        <a:spcAft>
          <a:spcPct val="0"/>
        </a:spcAft>
        <a:defRPr sz="4400">
          <a:solidFill>
            <a:srgbClr val="CCEC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rgbClr val="CCECFF"/>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rgbClr val="CCECFF"/>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rgbClr val="CCECFF"/>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rgbClr val="CCECFF"/>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rgbClr val="CCECFF"/>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rgbClr val="CCECFF"/>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rgbClr val="CCECFF"/>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rgbClr val="CCECFF"/>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en.wikipedia.org/wiki/Levites" TargetMode="External"/><Relationship Id="rId4" Type="http://schemas.openxmlformats.org/officeDocument/2006/relationships/hyperlink" Target="https://en.wikipedia.org/wiki/Tribe_of_Judah"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audio" Target="../media/audio3.wav"/><Relationship Id="rId5" Type="http://schemas.openxmlformats.org/officeDocument/2006/relationships/image" Target="../media/image23.jpe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dt" sz="quarter" idx="10"/>
          </p:nvPr>
        </p:nvSpPr>
        <p:spPr>
          <a:xfrm>
            <a:off x="6858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defRPr/>
            </a:pPr>
            <a:r>
              <a:rPr lang="en-US" sz="1400">
                <a:latin typeface="Arial Unicode MS" pitchFamily="34" charset="-128"/>
              </a:rPr>
              <a:t>October 12, 2022</a:t>
            </a:r>
            <a:endParaRPr lang="en-US" sz="1400" dirty="0">
              <a:latin typeface="Arial Unicode MS" pitchFamily="34" charset="-128"/>
            </a:endParaRPr>
          </a:p>
        </p:txBody>
      </p:sp>
      <p:sp>
        <p:nvSpPr>
          <p:cNvPr id="2051" name="Rectangle 8"/>
          <p:cNvSpPr>
            <a:spLocks noGrp="1" noChangeArrowheads="1"/>
          </p:cNvSpPr>
          <p:nvPr>
            <p:ph type="ftr" sz="quarter" idx="11"/>
          </p:nvPr>
        </p:nvSpPr>
        <p:spPr>
          <a:xfrm>
            <a:off x="3124200" y="6248400"/>
            <a:ext cx="2895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dirty="0">
                <a:solidFill>
                  <a:srgbClr val="CCECFF"/>
                </a:solidFill>
                <a:latin typeface="Arial Unicode MS" pitchFamily="34" charset="-128"/>
              </a:rPr>
              <a:t>http://hodf.org</a:t>
            </a:r>
          </a:p>
        </p:txBody>
      </p:sp>
      <p:sp>
        <p:nvSpPr>
          <p:cNvPr id="5" name="Rectangle 9"/>
          <p:cNvSpPr>
            <a:spLocks noGrp="1" noChangeArrowheads="1"/>
          </p:cNvSpPr>
          <p:nvPr>
            <p:ph type="sldNum" sz="quarter" idx="12"/>
          </p:nvPr>
        </p:nvSpPr>
        <p:spPr>
          <a:xfrm>
            <a:off x="6553200" y="6248400"/>
            <a:ext cx="1905000" cy="457200"/>
          </a:xfrm>
        </p:spPr>
        <p:txBody>
          <a:bodyPr/>
          <a:lstStyle/>
          <a:p>
            <a:pPr>
              <a:defRPr/>
            </a:pPr>
            <a:fld id="{4C9D1A0A-D700-471C-B66F-B95E381510C8}" type="slidenum">
              <a:rPr lang="en-US"/>
              <a:pPr>
                <a:defRPr/>
              </a:pPr>
              <a:t>1</a:t>
            </a:fld>
            <a:endParaRPr lang="en-US" dirty="0"/>
          </a:p>
        </p:txBody>
      </p:sp>
      <p:pic>
        <p:nvPicPr>
          <p:cNvPr id="205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53504265"/>
      </p:ext>
    </p:extLst>
  </p:cSld>
  <p:clrMapOvr>
    <a:masterClrMapping/>
  </p:clrMapOvr>
  <mc:AlternateContent xmlns:mc="http://schemas.openxmlformats.org/markup-compatibility/2006" xmlns:p14="http://schemas.microsoft.com/office/powerpoint/2010/main">
    <mc:Choice Requires="p14">
      <p:transition spd="slow" p14:dur="7000">
        <p14:vortex dir="r"/>
        <p:sndAc>
          <p:stSnd>
            <p:snd r:embed="rId4" name="decloak_birdofprey.wav"/>
          </p:stSnd>
        </p:sndAc>
      </p:transition>
    </mc:Choice>
    <mc:Fallback xmlns="">
      <p:transition spd="slow">
        <p:fade/>
        <p:sndAc>
          <p:stSnd>
            <p:snd r:embed="rId7" name="decloak_birdofprey.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10</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The Plan of God </a:t>
            </a:r>
          </a:p>
        </p:txBody>
      </p:sp>
      <p:sp>
        <p:nvSpPr>
          <p:cNvPr id="10" name="Content Placeholder 6"/>
          <p:cNvSpPr>
            <a:spLocks noGrp="1"/>
          </p:cNvSpPr>
          <p:nvPr>
            <p:ph idx="1"/>
          </p:nvPr>
        </p:nvSpPr>
        <p:spPr>
          <a:xfrm>
            <a:off x="685800" y="1295400"/>
            <a:ext cx="7772400" cy="4648200"/>
          </a:xfrm>
        </p:spPr>
        <p:txBody>
          <a:bodyPr/>
          <a:lstStyle/>
          <a:p>
            <a:r>
              <a:rPr lang="en-US" dirty="0">
                <a:solidFill>
                  <a:schemeClr val="tx1">
                    <a:lumMod val="50000"/>
                  </a:schemeClr>
                </a:solidFill>
              </a:rPr>
              <a:t>From the end goal – A Family</a:t>
            </a:r>
          </a:p>
          <a:p>
            <a:r>
              <a:rPr lang="en-US" dirty="0">
                <a:solidFill>
                  <a:schemeClr val="tx1">
                    <a:lumMod val="50000"/>
                  </a:schemeClr>
                </a:solidFill>
              </a:rPr>
              <a:t>Everyone treats each other properly</a:t>
            </a:r>
            <a:r>
              <a:rPr lang="en-US" b="1" dirty="0">
                <a:solidFill>
                  <a:schemeClr val="tx1">
                    <a:lumMod val="50000"/>
                  </a:schemeClr>
                </a:solidFill>
              </a:rPr>
              <a:t>...</a:t>
            </a:r>
          </a:p>
          <a:p>
            <a:r>
              <a:rPr lang="en-US" dirty="0">
                <a:solidFill>
                  <a:schemeClr val="tx1">
                    <a:lumMod val="50000"/>
                  </a:schemeClr>
                </a:solidFill>
              </a:rPr>
              <a:t>Everyone treats creation properly</a:t>
            </a:r>
            <a:endParaRPr lang="en-US" b="1" dirty="0">
              <a:solidFill>
                <a:schemeClr val="tx1">
                  <a:lumMod val="50000"/>
                </a:schemeClr>
              </a:solidFill>
            </a:endParaRPr>
          </a:p>
          <a:p>
            <a:r>
              <a:rPr lang="en-US" i="1" dirty="0">
                <a:solidFill>
                  <a:schemeClr val="tx1">
                    <a:lumMod val="50000"/>
                  </a:schemeClr>
                </a:solidFill>
              </a:rPr>
              <a:t>Imagine</a:t>
            </a:r>
            <a:r>
              <a:rPr lang="en-US" dirty="0">
                <a:solidFill>
                  <a:schemeClr val="tx1">
                    <a:lumMod val="50000"/>
                  </a:schemeClr>
                </a:solidFill>
              </a:rPr>
              <a:t> – The Beatles – </a:t>
            </a:r>
            <a:endParaRPr lang="en-US" b="1" dirty="0">
              <a:solidFill>
                <a:schemeClr val="tx1">
                  <a:lumMod val="50000"/>
                </a:schemeClr>
              </a:solidFill>
            </a:endParaRPr>
          </a:p>
          <a:p>
            <a:r>
              <a:rPr lang="en-US" dirty="0"/>
              <a:t>Free will or robots?</a:t>
            </a:r>
          </a:p>
          <a:p>
            <a:r>
              <a:rPr lang="en-US" dirty="0"/>
              <a:t>Everyone has these drives</a:t>
            </a:r>
            <a:r>
              <a:rPr lang="en-US" b="1" dirty="0">
                <a:solidFill>
                  <a:schemeClr val="accent2">
                    <a:lumMod val="40000"/>
                    <a:lumOff val="60000"/>
                  </a:schemeClr>
                </a:solidFill>
              </a:rPr>
              <a:t>.</a:t>
            </a:r>
            <a:r>
              <a:rPr lang="en-US" b="1" dirty="0">
                <a:solidFill>
                  <a:srgbClr val="FF0000"/>
                </a:solidFill>
              </a:rPr>
              <a:t>.</a:t>
            </a:r>
            <a:r>
              <a:rPr lang="en-US" b="1" dirty="0">
                <a:solidFill>
                  <a:srgbClr val="00B050"/>
                </a:solidFill>
              </a:rPr>
              <a:t>.</a:t>
            </a:r>
            <a:endParaRPr lang="en-US" dirty="0"/>
          </a:p>
          <a:p>
            <a:endParaRPr lang="en-US" dirty="0"/>
          </a:p>
        </p:txBody>
      </p:sp>
    </p:spTree>
    <p:extLst>
      <p:ext uri="{BB962C8B-B14F-4D97-AF65-F5344CB8AC3E}">
        <p14:creationId xmlns:p14="http://schemas.microsoft.com/office/powerpoint/2010/main" val="41078382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 calcmode="lin" valueType="num">
                                      <p:cBhvr>
                                        <p:cTn id="7"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10">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5" end="5"/>
                                            </p:txEl>
                                          </p:spTgt>
                                        </p:tgtEl>
                                        <p:attrNameLst>
                                          <p:attrName>style.visibility</p:attrName>
                                        </p:attrNameLst>
                                      </p:cBhvr>
                                      <p:to>
                                        <p:strVal val="visible"/>
                                      </p:to>
                                    </p:set>
                                    <p:anim calcmode="lin" valueType="num">
                                      <p:cBhvr>
                                        <p:cTn id="14"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16"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11</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Decision Making </a:t>
            </a:r>
          </a:p>
        </p:txBody>
      </p:sp>
      <p:sp>
        <p:nvSpPr>
          <p:cNvPr id="10" name="Content Placeholder 6"/>
          <p:cNvSpPr>
            <a:spLocks noGrp="1"/>
          </p:cNvSpPr>
          <p:nvPr>
            <p:ph idx="1"/>
          </p:nvPr>
        </p:nvSpPr>
        <p:spPr>
          <a:xfrm>
            <a:off x="685800" y="1295400"/>
            <a:ext cx="7772400" cy="4648200"/>
          </a:xfrm>
        </p:spPr>
        <p:txBody>
          <a:bodyPr/>
          <a:lstStyle/>
          <a:p>
            <a:r>
              <a:rPr lang="en-US" dirty="0"/>
              <a:t>Making decisions is a part of life</a:t>
            </a:r>
          </a:p>
          <a:p>
            <a:r>
              <a:rPr lang="en-US" dirty="0"/>
              <a:t>Options:</a:t>
            </a:r>
          </a:p>
          <a:p>
            <a:r>
              <a:rPr lang="en-US" dirty="0"/>
              <a:t>Good Decisions</a:t>
            </a:r>
          </a:p>
          <a:p>
            <a:r>
              <a:rPr lang="en-US" dirty="0"/>
              <a:t>Bad Decisions</a:t>
            </a:r>
          </a:p>
          <a:p>
            <a:r>
              <a:rPr lang="en-US" dirty="0"/>
              <a:t>Example: Bathing suit at the cabin</a:t>
            </a:r>
          </a:p>
          <a:p>
            <a:r>
              <a:rPr lang="en-US" dirty="0"/>
              <a:t>Other bad examples…</a:t>
            </a:r>
          </a:p>
        </p:txBody>
      </p:sp>
    </p:spTree>
    <p:extLst>
      <p:ext uri="{BB962C8B-B14F-4D97-AF65-F5344CB8AC3E}">
        <p14:creationId xmlns:p14="http://schemas.microsoft.com/office/powerpoint/2010/main" val="3218204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12</a:t>
            </a:fld>
            <a:endParaRPr lang="en-US" sz="1400"/>
          </a:p>
        </p:txBody>
      </p:sp>
      <p:pic>
        <p:nvPicPr>
          <p:cNvPr id="3" name="Picture 2" descr="Lion &amp; Monkey">
            <a:extLst>
              <a:ext uri="{FF2B5EF4-FFF2-40B4-BE49-F238E27FC236}">
                <a16:creationId xmlns:a16="http://schemas.microsoft.com/office/drawing/2014/main" id="{D7399DF2-8B21-4F1D-E828-B4F10907CEC2}"/>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 y="0"/>
            <a:ext cx="9129370" cy="6248400"/>
          </a:xfrm>
          <a:prstGeom prst="rect">
            <a:avLst/>
          </a:prstGeom>
        </p:spPr>
      </p:pic>
    </p:spTree>
    <p:extLst>
      <p:ext uri="{BB962C8B-B14F-4D97-AF65-F5344CB8AC3E}">
        <p14:creationId xmlns:p14="http://schemas.microsoft.com/office/powerpoint/2010/main" val="232449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13</a:t>
            </a:fld>
            <a:endParaRPr lang="en-US" sz="1400"/>
          </a:p>
        </p:txBody>
      </p:sp>
      <p:pic>
        <p:nvPicPr>
          <p:cNvPr id="3" name="Picture 2" descr="manan tree saw">
            <a:extLst>
              <a:ext uri="{FF2B5EF4-FFF2-40B4-BE49-F238E27FC236}">
                <a16:creationId xmlns:a16="http://schemas.microsoft.com/office/drawing/2014/main" id="{5D29353E-E352-9A27-8EA1-8F4FE142E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2857" cy="6248399"/>
          </a:xfrm>
          <a:prstGeom prst="rect">
            <a:avLst/>
          </a:prstGeom>
        </p:spPr>
      </p:pic>
    </p:spTree>
    <p:extLst>
      <p:ext uri="{BB962C8B-B14F-4D97-AF65-F5344CB8AC3E}">
        <p14:creationId xmlns:p14="http://schemas.microsoft.com/office/powerpoint/2010/main" val="3338578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14</a:t>
            </a:fld>
            <a:endParaRPr lang="en-US" sz="1400"/>
          </a:p>
        </p:txBody>
      </p:sp>
      <p:pic>
        <p:nvPicPr>
          <p:cNvPr id="3" name="Picture 2" descr="logl">
            <a:extLst>
              <a:ext uri="{FF2B5EF4-FFF2-40B4-BE49-F238E27FC236}">
                <a16:creationId xmlns:a16="http://schemas.microsoft.com/office/drawing/2014/main" id="{D638EF07-4A86-B57D-AC7E-3073123FC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7467600"/>
          </a:xfrm>
          <a:prstGeom prst="rect">
            <a:avLst/>
          </a:prstGeom>
        </p:spPr>
      </p:pic>
    </p:spTree>
    <p:extLst>
      <p:ext uri="{BB962C8B-B14F-4D97-AF65-F5344CB8AC3E}">
        <p14:creationId xmlns:p14="http://schemas.microsoft.com/office/powerpoint/2010/main" val="3712245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15</a:t>
            </a:fld>
            <a:endParaRPr lang="en-US" sz="1400"/>
          </a:p>
        </p:txBody>
      </p:sp>
      <p:pic>
        <p:nvPicPr>
          <p:cNvPr id="3" name="Picture 2" descr="Text&#10;&#10;Description automatically generated">
            <a:extLst>
              <a:ext uri="{FF2B5EF4-FFF2-40B4-BE49-F238E27FC236}">
                <a16:creationId xmlns:a16="http://schemas.microsoft.com/office/drawing/2014/main" id="{A2C26E2E-7A35-2C8F-053E-A8AA18C8D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248400"/>
          </a:xfrm>
          <a:prstGeom prst="rect">
            <a:avLst/>
          </a:prstGeom>
        </p:spPr>
      </p:pic>
    </p:spTree>
    <p:extLst>
      <p:ext uri="{BB962C8B-B14F-4D97-AF65-F5344CB8AC3E}">
        <p14:creationId xmlns:p14="http://schemas.microsoft.com/office/powerpoint/2010/main" val="3056089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16</a:t>
            </a:fld>
            <a:endParaRPr lang="en-US" sz="1400"/>
          </a:p>
        </p:txBody>
      </p:sp>
      <p:pic>
        <p:nvPicPr>
          <p:cNvPr id="3" name="Picture 2" descr="A picture containing text, nature, fireplace&#10;&#10;Description automatically generated">
            <a:extLst>
              <a:ext uri="{FF2B5EF4-FFF2-40B4-BE49-F238E27FC236}">
                <a16:creationId xmlns:a16="http://schemas.microsoft.com/office/drawing/2014/main" id="{D8150FEA-A81F-9810-2A0A-0B68047270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00750"/>
          </a:xfrm>
          <a:prstGeom prst="rect">
            <a:avLst/>
          </a:prstGeom>
        </p:spPr>
      </p:pic>
    </p:spTree>
    <p:extLst>
      <p:ext uri="{BB962C8B-B14F-4D97-AF65-F5344CB8AC3E}">
        <p14:creationId xmlns:p14="http://schemas.microsoft.com/office/powerpoint/2010/main" val="3395077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17</a:t>
            </a:fld>
            <a:endParaRPr lang="en-US" sz="1400"/>
          </a:p>
        </p:txBody>
      </p:sp>
      <p:pic>
        <p:nvPicPr>
          <p:cNvPr id="5" name="Picture 4" descr="A picture containing text, nature&#10;&#10;Description automatically generated">
            <a:extLst>
              <a:ext uri="{FF2B5EF4-FFF2-40B4-BE49-F238E27FC236}">
                <a16:creationId xmlns:a16="http://schemas.microsoft.com/office/drawing/2014/main" id="{0172EAE7-055B-21FC-704A-ED58E1FA1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00750"/>
          </a:xfrm>
          <a:prstGeom prst="rect">
            <a:avLst/>
          </a:prstGeom>
        </p:spPr>
      </p:pic>
    </p:spTree>
    <p:extLst>
      <p:ext uri="{BB962C8B-B14F-4D97-AF65-F5344CB8AC3E}">
        <p14:creationId xmlns:p14="http://schemas.microsoft.com/office/powerpoint/2010/main" val="213572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18</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Patience &amp; Wisdom </a:t>
            </a:r>
          </a:p>
        </p:txBody>
      </p:sp>
      <p:sp>
        <p:nvSpPr>
          <p:cNvPr id="10" name="Content Placeholder 6"/>
          <p:cNvSpPr>
            <a:spLocks noGrp="1"/>
          </p:cNvSpPr>
          <p:nvPr>
            <p:ph idx="1"/>
          </p:nvPr>
        </p:nvSpPr>
        <p:spPr>
          <a:xfrm>
            <a:off x="685800" y="1295400"/>
            <a:ext cx="7772400" cy="4648200"/>
          </a:xfrm>
        </p:spPr>
        <p:txBody>
          <a:bodyPr/>
          <a:lstStyle/>
          <a:p>
            <a:r>
              <a:rPr lang="en-US" dirty="0"/>
              <a:t>A great example of a Good Decision </a:t>
            </a:r>
          </a:p>
        </p:txBody>
      </p:sp>
    </p:spTree>
    <p:extLst>
      <p:ext uri="{BB962C8B-B14F-4D97-AF65-F5344CB8AC3E}">
        <p14:creationId xmlns:p14="http://schemas.microsoft.com/office/powerpoint/2010/main" val="3225266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19</a:t>
            </a:fld>
            <a:endParaRPr lang="en-US" sz="1400"/>
          </a:p>
        </p:txBody>
      </p:sp>
      <p:pic>
        <p:nvPicPr>
          <p:cNvPr id="3" name="Picture 2" descr="A picture containing text, dog, mammal&#10;&#10;Description automatically generated">
            <a:extLst>
              <a:ext uri="{FF2B5EF4-FFF2-40B4-BE49-F238E27FC236}">
                <a16:creationId xmlns:a16="http://schemas.microsoft.com/office/drawing/2014/main" id="{54948135-32C0-F6F7-E019-142D70615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649" y="0"/>
            <a:ext cx="4486701" cy="6858000"/>
          </a:xfrm>
          <a:prstGeom prst="rect">
            <a:avLst/>
          </a:prstGeom>
        </p:spPr>
      </p:pic>
    </p:spTree>
    <p:extLst>
      <p:ext uri="{BB962C8B-B14F-4D97-AF65-F5344CB8AC3E}">
        <p14:creationId xmlns:p14="http://schemas.microsoft.com/office/powerpoint/2010/main" val="35365165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438150"/>
            <a:ext cx="5067300" cy="5048250"/>
          </a:xfrm>
          <a:prstGeom prst="rect">
            <a:avLst/>
          </a:prstGeom>
        </p:spPr>
      </p:pic>
      <p:sp>
        <p:nvSpPr>
          <p:cNvPr id="4" name="Date Placeholder 3"/>
          <p:cNvSpPr>
            <a:spLocks noGrp="1"/>
          </p:cNvSpPr>
          <p:nvPr>
            <p:ph type="dt" sz="half" idx="10"/>
          </p:nvPr>
        </p:nvSpPr>
        <p:spPr/>
        <p:txBody>
          <a:bodyPr/>
          <a:lstStyle/>
          <a:p>
            <a:pPr>
              <a:defRPr/>
            </a:pPr>
            <a:r>
              <a:rPr lang="en-US"/>
              <a:t>October 12, 2022</a:t>
            </a:r>
          </a:p>
        </p:txBody>
      </p:sp>
      <p:sp>
        <p:nvSpPr>
          <p:cNvPr id="5" name="Footer Placeholder 4"/>
          <p:cNvSpPr>
            <a:spLocks noGrp="1"/>
          </p:cNvSpPr>
          <p:nvPr>
            <p:ph type="ftr" sz="quarter" idx="11"/>
          </p:nvPr>
        </p:nvSpPr>
        <p:spPr/>
        <p:txBody>
          <a:bodyPr/>
          <a:lstStyle/>
          <a:p>
            <a:pPr>
              <a:defRPr/>
            </a:pPr>
            <a:r>
              <a:rPr lang="en-US"/>
              <a:t>http://hodf.org</a:t>
            </a:r>
          </a:p>
        </p:txBody>
      </p:sp>
      <p:sp>
        <p:nvSpPr>
          <p:cNvPr id="6" name="Slide Number Placeholder 5"/>
          <p:cNvSpPr>
            <a:spLocks noGrp="1"/>
          </p:cNvSpPr>
          <p:nvPr>
            <p:ph type="sldNum" sz="quarter" idx="12"/>
          </p:nvPr>
        </p:nvSpPr>
        <p:spPr/>
        <p:txBody>
          <a:bodyPr/>
          <a:lstStyle/>
          <a:p>
            <a:pPr>
              <a:defRPr/>
            </a:pPr>
            <a:fld id="{EDE35730-8406-495D-95D0-BA17C0CC0054}" type="slidenum">
              <a:rPr lang="en-US" smtClean="0"/>
              <a:pPr>
                <a:defRPr/>
              </a:pPr>
              <a:t>2</a:t>
            </a:fld>
            <a:endParaRPr lang="en-US"/>
          </a:p>
        </p:txBody>
      </p:sp>
      <p:sp>
        <p:nvSpPr>
          <p:cNvPr id="7" name="Rectangle 3"/>
          <p:cNvSpPr txBox="1">
            <a:spLocks noChangeArrowheads="1"/>
          </p:cNvSpPr>
          <p:nvPr/>
        </p:nvSpPr>
        <p:spPr bwMode="auto">
          <a:xfrm>
            <a:off x="342900" y="904875"/>
            <a:ext cx="8458200" cy="4114800"/>
          </a:xfrm>
          <a:prstGeom prst="rect">
            <a:avLst/>
          </a:prstGeom>
          <a:noFill/>
          <a:ln>
            <a:noFill/>
          </a:ln>
          <a:effectLst>
            <a:outerShdw dist="35921" dir="2700000"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scene3d>
              <a:camera prst="orthographicFront"/>
              <a:lightRig rig="threePt" dir="t"/>
            </a:scene3d>
            <a:sp3d extrusionH="57150">
              <a:bevelT w="38100" h="38100"/>
            </a:sp3d>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8400" dirty="0">
                <a:solidFill>
                  <a:srgbClr val="B7B7B7"/>
                </a:solidFill>
                <a:effectLst>
                  <a:outerShdw blurRad="50800" dist="152400" dir="8100000" algn="tr" rotWithShape="0">
                    <a:prstClr val="black">
                      <a:alpha val="40000"/>
                    </a:prstClr>
                  </a:outerShdw>
                </a:effectLst>
                <a:latin typeface="Times New Roman" pitchFamily="18" charset="0"/>
                <a:cs typeface="Times New Roman" pitchFamily="18" charset="0"/>
              </a:rPr>
              <a:t>Taking Hold of the </a:t>
            </a:r>
            <a:r>
              <a:rPr lang="en-US" sz="8000" dirty="0">
                <a:solidFill>
                  <a:srgbClr val="B7B7B7"/>
                </a:solidFill>
                <a:effectLst>
                  <a:outerShdw blurRad="50800" dist="152400" dir="8100000" algn="tr" rotWithShape="0">
                    <a:prstClr val="black">
                      <a:alpha val="40000"/>
                    </a:prstClr>
                  </a:outerShdw>
                </a:effectLst>
                <a:latin typeface="Times New Roman" pitchFamily="18" charset="0"/>
                <a:cs typeface="Times New Roman" pitchFamily="18" charset="0"/>
              </a:rPr>
              <a:t>Covenant in the  21</a:t>
            </a:r>
            <a:r>
              <a:rPr lang="en-US" sz="8000" baseline="30000" dirty="0">
                <a:solidFill>
                  <a:srgbClr val="B7B7B7"/>
                </a:solidFill>
                <a:effectLst>
                  <a:outerShdw blurRad="50800" dist="152400" dir="8100000" algn="tr" rotWithShape="0">
                    <a:prstClr val="black">
                      <a:alpha val="40000"/>
                    </a:prstClr>
                  </a:outerShdw>
                </a:effectLst>
                <a:latin typeface="Times New Roman" pitchFamily="18" charset="0"/>
                <a:cs typeface="Times New Roman" pitchFamily="18" charset="0"/>
              </a:rPr>
              <a:t>st</a:t>
            </a:r>
            <a:r>
              <a:rPr lang="en-US" sz="8000" dirty="0">
                <a:solidFill>
                  <a:srgbClr val="B7B7B7"/>
                </a:solidFill>
                <a:effectLst>
                  <a:outerShdw blurRad="50800" dist="152400" dir="8100000" algn="tr" rotWithShape="0">
                    <a:prstClr val="black">
                      <a:alpha val="40000"/>
                    </a:prstClr>
                  </a:outerShdw>
                </a:effectLst>
                <a:latin typeface="Times New Roman" pitchFamily="18" charset="0"/>
                <a:cs typeface="Times New Roman" pitchFamily="18" charset="0"/>
              </a:rPr>
              <a:t> Century</a:t>
            </a:r>
          </a:p>
        </p:txBody>
      </p:sp>
    </p:spTree>
    <p:extLst>
      <p:ext uri="{BB962C8B-B14F-4D97-AF65-F5344CB8AC3E}">
        <p14:creationId xmlns:p14="http://schemas.microsoft.com/office/powerpoint/2010/main" val="1141255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20</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Political Activism </a:t>
            </a:r>
          </a:p>
        </p:txBody>
      </p:sp>
      <p:sp>
        <p:nvSpPr>
          <p:cNvPr id="10" name="Content Placeholder 6"/>
          <p:cNvSpPr>
            <a:spLocks noGrp="1"/>
          </p:cNvSpPr>
          <p:nvPr>
            <p:ph idx="1"/>
          </p:nvPr>
        </p:nvSpPr>
        <p:spPr>
          <a:xfrm>
            <a:off x="685800" y="1295400"/>
            <a:ext cx="7772400" cy="4648200"/>
          </a:xfrm>
        </p:spPr>
        <p:txBody>
          <a:bodyPr/>
          <a:lstStyle/>
          <a:p>
            <a:r>
              <a:rPr lang="en-US" dirty="0"/>
              <a:t>Having taken hold of the Covenant, you can be sure the government will tell you what to do and what not to do. </a:t>
            </a:r>
          </a:p>
          <a:p>
            <a:r>
              <a:rPr lang="en-US" dirty="0"/>
              <a:t>It’s up to you to “Count the Cost” if you choose not to comply.</a:t>
            </a:r>
          </a:p>
        </p:txBody>
      </p:sp>
    </p:spTree>
    <p:extLst>
      <p:ext uri="{BB962C8B-B14F-4D97-AF65-F5344CB8AC3E}">
        <p14:creationId xmlns:p14="http://schemas.microsoft.com/office/powerpoint/2010/main" val="38346444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21</a:t>
            </a:fld>
            <a:endParaRPr lang="en-US" sz="1400"/>
          </a:p>
        </p:txBody>
      </p:sp>
      <p:pic>
        <p:nvPicPr>
          <p:cNvPr id="5" name="Picture 4" descr="Text, calendar&#10;&#10;Description automatically generated">
            <a:extLst>
              <a:ext uri="{FF2B5EF4-FFF2-40B4-BE49-F238E27FC236}">
                <a16:creationId xmlns:a16="http://schemas.microsoft.com/office/drawing/2014/main" id="{6C55CDEC-6AA1-516A-D680-FF3F9C143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453102" cy="6220006"/>
          </a:xfrm>
          <a:prstGeom prst="rect">
            <a:avLst/>
          </a:prstGeom>
        </p:spPr>
      </p:pic>
    </p:spTree>
    <p:extLst>
      <p:ext uri="{BB962C8B-B14F-4D97-AF65-F5344CB8AC3E}">
        <p14:creationId xmlns:p14="http://schemas.microsoft.com/office/powerpoint/2010/main" val="18174434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22</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Political Activism </a:t>
            </a:r>
          </a:p>
        </p:txBody>
      </p:sp>
      <p:sp>
        <p:nvSpPr>
          <p:cNvPr id="10" name="Content Placeholder 6"/>
          <p:cNvSpPr>
            <a:spLocks noGrp="1"/>
          </p:cNvSpPr>
          <p:nvPr>
            <p:ph idx="1"/>
          </p:nvPr>
        </p:nvSpPr>
        <p:spPr>
          <a:xfrm>
            <a:off x="685800" y="1295400"/>
            <a:ext cx="7772400" cy="4648200"/>
          </a:xfrm>
        </p:spPr>
        <p:txBody>
          <a:bodyPr/>
          <a:lstStyle/>
          <a:p>
            <a:r>
              <a:rPr lang="en-US" dirty="0">
                <a:solidFill>
                  <a:schemeClr val="tx1">
                    <a:lumMod val="50000"/>
                  </a:schemeClr>
                </a:solidFill>
              </a:rPr>
              <a:t>Having taken ahold of the Covenant, you can be sure the government will tell you what to do and what not to do. </a:t>
            </a:r>
          </a:p>
          <a:p>
            <a:r>
              <a:rPr lang="en-US" dirty="0">
                <a:solidFill>
                  <a:schemeClr val="tx1">
                    <a:lumMod val="50000"/>
                  </a:schemeClr>
                </a:solidFill>
              </a:rPr>
              <a:t>It’s up to you to “Count the Cost” if you choose not to comply.</a:t>
            </a:r>
          </a:p>
          <a:p>
            <a:r>
              <a:rPr lang="en-US" dirty="0"/>
              <a:t>What is your relationship with government?</a:t>
            </a:r>
          </a:p>
          <a:p>
            <a:endParaRPr lang="en-US" dirty="0"/>
          </a:p>
        </p:txBody>
      </p:sp>
    </p:spTree>
    <p:extLst>
      <p:ext uri="{BB962C8B-B14F-4D97-AF65-F5344CB8AC3E}">
        <p14:creationId xmlns:p14="http://schemas.microsoft.com/office/powerpoint/2010/main" val="10553598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p:cTn id="7"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23</a:t>
            </a:fld>
            <a:endParaRPr lang="en-US" sz="1400"/>
          </a:p>
        </p:txBody>
      </p:sp>
      <p:pic>
        <p:nvPicPr>
          <p:cNvPr id="5" name="Picture 4" descr="A picture containing text, outdoor, sky, water&#10;&#10;Description automatically generated">
            <a:extLst>
              <a:ext uri="{FF2B5EF4-FFF2-40B4-BE49-F238E27FC236}">
                <a16:creationId xmlns:a16="http://schemas.microsoft.com/office/drawing/2014/main" id="{321A140E-EF48-BB76-D200-AF223F99BB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00750"/>
          </a:xfrm>
          <a:prstGeom prst="rect">
            <a:avLst/>
          </a:prstGeom>
        </p:spPr>
      </p:pic>
    </p:spTree>
    <p:extLst>
      <p:ext uri="{BB962C8B-B14F-4D97-AF65-F5344CB8AC3E}">
        <p14:creationId xmlns:p14="http://schemas.microsoft.com/office/powerpoint/2010/main" val="26551150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24</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Minimum: Voting </a:t>
            </a:r>
          </a:p>
        </p:txBody>
      </p:sp>
      <p:sp>
        <p:nvSpPr>
          <p:cNvPr id="10" name="Content Placeholder 6"/>
          <p:cNvSpPr>
            <a:spLocks noGrp="1"/>
          </p:cNvSpPr>
          <p:nvPr>
            <p:ph idx="1"/>
          </p:nvPr>
        </p:nvSpPr>
        <p:spPr>
          <a:xfrm>
            <a:off x="685800" y="1295400"/>
            <a:ext cx="7772400" cy="4648200"/>
          </a:xfrm>
        </p:spPr>
        <p:txBody>
          <a:bodyPr/>
          <a:lstStyle/>
          <a:p>
            <a:r>
              <a:rPr lang="en-US" dirty="0"/>
              <a:t>God hates the shedding of innocent blood.</a:t>
            </a:r>
          </a:p>
          <a:p>
            <a:r>
              <a:rPr lang="en-US" dirty="0"/>
              <a:t>Proverbs 6:17</a:t>
            </a:r>
          </a:p>
          <a:p>
            <a:r>
              <a:rPr lang="en-US" dirty="0"/>
              <a:t>God blesses those who bless Israel and curses those who don’t. Genesis 12:3</a:t>
            </a:r>
          </a:p>
          <a:p>
            <a:r>
              <a:rPr lang="en-US" dirty="0"/>
              <a:t>The borrower is the servant to the lender. Proverbs 22:7</a:t>
            </a:r>
          </a:p>
          <a:p>
            <a:r>
              <a:rPr lang="en-US" dirty="0"/>
              <a:t>If a man won’t work, let him not eat.           II Thessalonians 3:10</a:t>
            </a:r>
          </a:p>
        </p:txBody>
      </p:sp>
    </p:spTree>
    <p:extLst>
      <p:ext uri="{BB962C8B-B14F-4D97-AF65-F5344CB8AC3E}">
        <p14:creationId xmlns:p14="http://schemas.microsoft.com/office/powerpoint/2010/main" val="110323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25</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Minimum: Voting </a:t>
            </a:r>
          </a:p>
        </p:txBody>
      </p:sp>
      <p:sp>
        <p:nvSpPr>
          <p:cNvPr id="10" name="Content Placeholder 6"/>
          <p:cNvSpPr>
            <a:spLocks noGrp="1"/>
          </p:cNvSpPr>
          <p:nvPr>
            <p:ph idx="1"/>
          </p:nvPr>
        </p:nvSpPr>
        <p:spPr>
          <a:xfrm>
            <a:off x="685799" y="1295400"/>
            <a:ext cx="8153399" cy="4648200"/>
          </a:xfrm>
        </p:spPr>
        <p:txBody>
          <a:bodyPr/>
          <a:lstStyle/>
          <a:p>
            <a:r>
              <a:rPr lang="en-US" dirty="0"/>
              <a:t>God is for marriage as defined in Genesis 2:24</a:t>
            </a:r>
          </a:p>
          <a:p>
            <a:r>
              <a:rPr lang="en-US" dirty="0"/>
              <a:t>Government’s purpose: Punish Evil</a:t>
            </a:r>
          </a:p>
          <a:p>
            <a:r>
              <a:rPr lang="en-US" dirty="0"/>
              <a:t>Be quick to hear and slow to speak. James 1:19</a:t>
            </a:r>
          </a:p>
          <a:p>
            <a:r>
              <a:rPr lang="en-US" dirty="0"/>
              <a:t>Do unto others as you would have them do unto you. Matthew 7:12</a:t>
            </a:r>
          </a:p>
          <a:p>
            <a:r>
              <a:rPr lang="en-US" dirty="0"/>
              <a:t>Do they demonstrate character by being accountable or blame others</a:t>
            </a:r>
            <a:r>
              <a:rPr lang="en-US" b="1" dirty="0">
                <a:solidFill>
                  <a:schemeClr val="accent2">
                    <a:lumMod val="40000"/>
                    <a:lumOff val="60000"/>
                  </a:schemeClr>
                </a:solidFill>
              </a:rPr>
              <a:t>.</a:t>
            </a:r>
            <a:r>
              <a:rPr lang="en-US" b="1" dirty="0">
                <a:solidFill>
                  <a:srgbClr val="FF0000"/>
                </a:solidFill>
              </a:rPr>
              <a:t>.</a:t>
            </a:r>
            <a:r>
              <a:rPr lang="en-US" b="1" dirty="0">
                <a:solidFill>
                  <a:srgbClr val="00B050"/>
                </a:solidFill>
              </a:rPr>
              <a:t>.</a:t>
            </a:r>
            <a:endParaRPr lang="en-US" dirty="0"/>
          </a:p>
        </p:txBody>
      </p:sp>
    </p:spTree>
    <p:extLst>
      <p:ext uri="{BB962C8B-B14F-4D97-AF65-F5344CB8AC3E}">
        <p14:creationId xmlns:p14="http://schemas.microsoft.com/office/powerpoint/2010/main" val="32369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26</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Before Marriage… </a:t>
            </a:r>
          </a:p>
        </p:txBody>
      </p:sp>
      <p:sp>
        <p:nvSpPr>
          <p:cNvPr id="10" name="Content Placeholder 6"/>
          <p:cNvSpPr>
            <a:spLocks noGrp="1"/>
          </p:cNvSpPr>
          <p:nvPr>
            <p:ph idx="1"/>
          </p:nvPr>
        </p:nvSpPr>
        <p:spPr>
          <a:xfrm>
            <a:off x="685800" y="1295400"/>
            <a:ext cx="7772400" cy="4648200"/>
          </a:xfrm>
        </p:spPr>
        <p:txBody>
          <a:bodyPr/>
          <a:lstStyle/>
          <a:p>
            <a:r>
              <a:rPr lang="en-US" dirty="0"/>
              <a:t>A list to consider discussing with the one who might become your significant other…</a:t>
            </a:r>
          </a:p>
          <a:p>
            <a:r>
              <a:rPr lang="en-US" dirty="0"/>
              <a:t>Love Will Keep Us Together</a:t>
            </a:r>
          </a:p>
          <a:p>
            <a:pPr fontAlgn="ctr"/>
            <a:r>
              <a:rPr lang="en-US" dirty="0"/>
              <a:t>by Captain &amp; Tennille (1975)</a:t>
            </a:r>
          </a:p>
        </p:txBody>
      </p:sp>
    </p:spTree>
    <p:extLst>
      <p:ext uri="{BB962C8B-B14F-4D97-AF65-F5344CB8AC3E}">
        <p14:creationId xmlns:p14="http://schemas.microsoft.com/office/powerpoint/2010/main" val="274922962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p:cTn id="19"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27</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Before Marriage… </a:t>
            </a:r>
          </a:p>
        </p:txBody>
      </p:sp>
      <p:sp>
        <p:nvSpPr>
          <p:cNvPr id="10" name="Content Placeholder 6"/>
          <p:cNvSpPr>
            <a:spLocks noGrp="1"/>
          </p:cNvSpPr>
          <p:nvPr>
            <p:ph idx="1"/>
          </p:nvPr>
        </p:nvSpPr>
        <p:spPr>
          <a:xfrm>
            <a:off x="685800" y="1295400"/>
            <a:ext cx="8001000" cy="4648200"/>
          </a:xfrm>
        </p:spPr>
        <p:txBody>
          <a:bodyPr/>
          <a:lstStyle/>
          <a:p>
            <a:r>
              <a:rPr lang="en-US" dirty="0">
                <a:solidFill>
                  <a:schemeClr val="tx1">
                    <a:lumMod val="50000"/>
                  </a:schemeClr>
                </a:solidFill>
              </a:rPr>
              <a:t>A list to consider discussing with</a:t>
            </a:r>
            <a:r>
              <a:rPr lang="en-US" dirty="0"/>
              <a:t> </a:t>
            </a:r>
            <a:r>
              <a:rPr lang="en-US" dirty="0">
                <a:solidFill>
                  <a:schemeClr val="tx1">
                    <a:lumMod val="50000"/>
                  </a:schemeClr>
                </a:solidFill>
              </a:rPr>
              <a:t>the one who might become your significant other…</a:t>
            </a:r>
          </a:p>
          <a:p>
            <a:r>
              <a:rPr lang="en-US" dirty="0">
                <a:solidFill>
                  <a:schemeClr val="tx1">
                    <a:lumMod val="50000"/>
                  </a:schemeClr>
                </a:solidFill>
              </a:rPr>
              <a:t>Love Will Keep Us Together</a:t>
            </a:r>
          </a:p>
          <a:p>
            <a:pPr fontAlgn="ctr"/>
            <a:r>
              <a:rPr lang="en-US" dirty="0">
                <a:solidFill>
                  <a:schemeClr val="tx1">
                    <a:lumMod val="50000"/>
                  </a:schemeClr>
                </a:solidFill>
              </a:rPr>
              <a:t>by Captain &amp; Tennille (1975)</a:t>
            </a:r>
          </a:p>
          <a:p>
            <a:pPr fontAlgn="ctr"/>
            <a:r>
              <a:rPr lang="en-US" dirty="0"/>
              <a:t>Discuss Credit &amp; Debt</a:t>
            </a:r>
          </a:p>
          <a:p>
            <a:pPr fontAlgn="ctr"/>
            <a:r>
              <a:rPr lang="en-US" dirty="0"/>
              <a:t>Parenting styles</a:t>
            </a:r>
          </a:p>
          <a:p>
            <a:r>
              <a:rPr lang="en-US" dirty="0"/>
              <a:t>What </a:t>
            </a:r>
            <a:r>
              <a:rPr lang="en-US" dirty="0">
                <a:solidFill>
                  <a:srgbClr val="FFFF00"/>
                </a:solidFill>
              </a:rPr>
              <a:t>beliefs</a:t>
            </a:r>
            <a:r>
              <a:rPr lang="en-US" dirty="0"/>
              <a:t> will be instilled in the children</a:t>
            </a:r>
          </a:p>
          <a:p>
            <a:r>
              <a:rPr lang="en-US" dirty="0"/>
              <a:t>Top 3 places to live &amp; not live + Dream Home</a:t>
            </a:r>
          </a:p>
          <a:p>
            <a:endParaRPr lang="en-US" dirty="0"/>
          </a:p>
        </p:txBody>
      </p:sp>
    </p:spTree>
    <p:extLst>
      <p:ext uri="{BB962C8B-B14F-4D97-AF65-F5344CB8AC3E}">
        <p14:creationId xmlns:p14="http://schemas.microsoft.com/office/powerpoint/2010/main" val="357606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 calcmode="lin" valueType="num">
                                      <p:cBhvr>
                                        <p:cTn id="7"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10">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4" end="4"/>
                                            </p:txEl>
                                          </p:spTgt>
                                        </p:tgtEl>
                                        <p:attrNameLst>
                                          <p:attrName>style.visibility</p:attrName>
                                        </p:attrNameLst>
                                      </p:cBhvr>
                                      <p:to>
                                        <p:strVal val="visible"/>
                                      </p:to>
                                    </p:set>
                                    <p:anim calcmode="lin" valueType="num">
                                      <p:cBhvr>
                                        <p:cTn id="14"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10">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 calcmode="lin" valueType="num">
                                      <p:cBhvr>
                                        <p:cTn id="21"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10">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 calcmode="lin" valueType="num">
                                      <p:cBhvr>
                                        <p:cTn id="28"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28</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Before Marriage… </a:t>
            </a:r>
          </a:p>
        </p:txBody>
      </p:sp>
      <p:sp>
        <p:nvSpPr>
          <p:cNvPr id="10" name="Content Placeholder 6"/>
          <p:cNvSpPr>
            <a:spLocks noGrp="1"/>
          </p:cNvSpPr>
          <p:nvPr>
            <p:ph idx="1"/>
          </p:nvPr>
        </p:nvSpPr>
        <p:spPr>
          <a:xfrm>
            <a:off x="685800" y="1295400"/>
            <a:ext cx="7772400" cy="4648200"/>
          </a:xfrm>
        </p:spPr>
        <p:txBody>
          <a:bodyPr/>
          <a:lstStyle/>
          <a:p>
            <a:r>
              <a:rPr lang="en-US" dirty="0"/>
              <a:t>How to deal with extended family</a:t>
            </a:r>
          </a:p>
          <a:p>
            <a:r>
              <a:rPr lang="en-US" dirty="0"/>
              <a:t>How will family compromises be handled</a:t>
            </a:r>
          </a:p>
          <a:p>
            <a:r>
              <a:rPr lang="en-US" dirty="0"/>
              <a:t>Expectations: Sexual, Partner, Financial</a:t>
            </a:r>
          </a:p>
          <a:p>
            <a:r>
              <a:rPr lang="en-US" dirty="0"/>
              <a:t>Bucket List</a:t>
            </a:r>
          </a:p>
          <a:p>
            <a:r>
              <a:rPr lang="en-US" dirty="0"/>
              <a:t>Tattoos, piercings, and clothing choices</a:t>
            </a:r>
          </a:p>
          <a:p>
            <a:r>
              <a:rPr lang="en-US" dirty="0"/>
              <a:t>Careers and Education (Current &amp; Goals)</a:t>
            </a:r>
          </a:p>
          <a:p>
            <a:r>
              <a:rPr lang="en-US" dirty="0"/>
              <a:t>Political Views</a:t>
            </a:r>
          </a:p>
        </p:txBody>
      </p:sp>
    </p:spTree>
    <p:extLst>
      <p:ext uri="{BB962C8B-B14F-4D97-AF65-F5344CB8AC3E}">
        <p14:creationId xmlns:p14="http://schemas.microsoft.com/office/powerpoint/2010/main" val="425719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 calcmode="lin" valueType="num">
                                      <p:cBhvr>
                                        <p:cTn id="49"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29</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Before Marriage… </a:t>
            </a:r>
          </a:p>
        </p:txBody>
      </p:sp>
      <p:sp>
        <p:nvSpPr>
          <p:cNvPr id="10" name="Content Placeholder 6"/>
          <p:cNvSpPr>
            <a:spLocks noGrp="1"/>
          </p:cNvSpPr>
          <p:nvPr>
            <p:ph idx="1"/>
          </p:nvPr>
        </p:nvSpPr>
        <p:spPr>
          <a:xfrm>
            <a:off x="685800" y="1295400"/>
            <a:ext cx="7772400" cy="4648200"/>
          </a:xfrm>
        </p:spPr>
        <p:txBody>
          <a:bodyPr/>
          <a:lstStyle/>
          <a:p>
            <a:r>
              <a:rPr lang="en-US" dirty="0"/>
              <a:t>That will get you started…</a:t>
            </a:r>
          </a:p>
          <a:p>
            <a:r>
              <a:rPr lang="en-US" dirty="0"/>
              <a:t>Sex</a:t>
            </a:r>
          </a:p>
          <a:p>
            <a:r>
              <a:rPr lang="en-US" dirty="0"/>
              <a:t>One Biblical Story – Reuben, First Born</a:t>
            </a:r>
          </a:p>
          <a:p>
            <a:r>
              <a:rPr lang="en-US" dirty="0"/>
              <a:t>Mother: Leah – Father: Jacob</a:t>
            </a:r>
          </a:p>
          <a:p>
            <a:r>
              <a:rPr lang="en-US" dirty="0"/>
              <a:t>As first born…They possessed the inheritance and leadership</a:t>
            </a:r>
          </a:p>
          <a:p>
            <a:r>
              <a:rPr lang="en-US" dirty="0"/>
              <a:t>Principal heir and successor of his father as head of the family</a:t>
            </a:r>
          </a:p>
        </p:txBody>
      </p:sp>
    </p:spTree>
    <p:extLst>
      <p:ext uri="{BB962C8B-B14F-4D97-AF65-F5344CB8AC3E}">
        <p14:creationId xmlns:p14="http://schemas.microsoft.com/office/powerpoint/2010/main" val="1600064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On Tap…</a:t>
            </a:r>
          </a:p>
        </p:txBody>
      </p:sp>
      <p:sp>
        <p:nvSpPr>
          <p:cNvPr id="10" name="Content Placeholder 6"/>
          <p:cNvSpPr>
            <a:spLocks noGrp="1"/>
          </p:cNvSpPr>
          <p:nvPr>
            <p:ph idx="1"/>
          </p:nvPr>
        </p:nvSpPr>
        <p:spPr>
          <a:xfrm>
            <a:off x="685800" y="1295400"/>
            <a:ext cx="7772400" cy="4648200"/>
          </a:xfrm>
        </p:spPr>
        <p:txBody>
          <a:bodyPr/>
          <a:lstStyle/>
          <a:p>
            <a:r>
              <a:rPr lang="en-US" dirty="0"/>
              <a:t>Taking hold of the Covenant:</a:t>
            </a:r>
          </a:p>
          <a:p>
            <a:r>
              <a:rPr lang="en-US" dirty="0"/>
              <a:t>What does that mean?</a:t>
            </a:r>
          </a:p>
          <a:p>
            <a:r>
              <a:rPr lang="en-US" dirty="0"/>
              <a:t>What kind of Presentation is this?</a:t>
            </a:r>
          </a:p>
          <a:p>
            <a:r>
              <a:rPr lang="en-US" dirty="0"/>
              <a:t>For those who </a:t>
            </a:r>
            <a:r>
              <a:rPr lang="en-US"/>
              <a:t>know </a:t>
            </a:r>
            <a:r>
              <a:rPr lang="en-US">
                <a:solidFill>
                  <a:srgbClr val="FFFF00"/>
                </a:solidFill>
              </a:rPr>
              <a:t>everything</a:t>
            </a:r>
            <a:endParaRPr lang="en-US" dirty="0">
              <a:solidFill>
                <a:srgbClr val="FFFF00"/>
              </a:solidFill>
            </a:endParaRPr>
          </a:p>
          <a:p>
            <a:r>
              <a:rPr lang="en-US" dirty="0"/>
              <a:t>“What’s the Cost”</a:t>
            </a:r>
          </a:p>
          <a:p>
            <a:r>
              <a:rPr lang="en-US" dirty="0"/>
              <a:t>You won’t remember everything – And that’s OK!</a:t>
            </a:r>
          </a:p>
        </p:txBody>
      </p:sp>
    </p:spTree>
    <p:extLst>
      <p:ext uri="{BB962C8B-B14F-4D97-AF65-F5344CB8AC3E}">
        <p14:creationId xmlns:p14="http://schemas.microsoft.com/office/powerpoint/2010/main" val="257116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3" name="tos_swoosh_57.wav"/>
          </p:stSnd>
        </p:sndAc>
      </p:transition>
    </mc:Choice>
    <mc:Fallback xmlns="">
      <p:transition spd="slow">
        <p:fade/>
        <p:sndAc>
          <p:stSnd>
            <p:snd r:embed="rId5" name="tos_swoosh_57.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p:cTn id="1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p:cTn id="19"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p:cTn id="26"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1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 calcmode="lin" valueType="num">
                                      <p:cBhvr>
                                        <p:cTn id="33"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10">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xEl>
                                              <p:pRg st="5" end="5"/>
                                            </p:txEl>
                                          </p:spTgt>
                                        </p:tgtEl>
                                        <p:attrNameLst>
                                          <p:attrName>style.visibility</p:attrName>
                                        </p:attrNameLst>
                                      </p:cBhvr>
                                      <p:to>
                                        <p:strVal val="visible"/>
                                      </p:to>
                                    </p:set>
                                    <p:anim calcmode="lin" valueType="num">
                                      <p:cBhvr>
                                        <p:cTn id="40"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30</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Reuben – First Born </a:t>
            </a:r>
          </a:p>
        </p:txBody>
      </p:sp>
      <p:sp>
        <p:nvSpPr>
          <p:cNvPr id="10" name="Content Placeholder 6"/>
          <p:cNvSpPr>
            <a:spLocks noGrp="1"/>
          </p:cNvSpPr>
          <p:nvPr>
            <p:ph idx="1"/>
          </p:nvPr>
        </p:nvSpPr>
        <p:spPr>
          <a:xfrm>
            <a:off x="685800" y="1295400"/>
            <a:ext cx="7772400" cy="4648200"/>
          </a:xfrm>
        </p:spPr>
        <p:txBody>
          <a:bodyPr/>
          <a:lstStyle/>
          <a:p>
            <a:r>
              <a:rPr lang="en-US" dirty="0"/>
              <a:t>Deuteronomy 21:15-17 – Double portion is his</a:t>
            </a:r>
          </a:p>
          <a:p>
            <a:r>
              <a:rPr lang="en-US" dirty="0"/>
              <a:t>Textual reference: And the children of Reuben, Israel’s eldest son… Numbers 1:20</a:t>
            </a:r>
          </a:p>
          <a:p>
            <a:r>
              <a:rPr lang="en-US" dirty="0"/>
              <a:t>49:3 Reuben, thou </a:t>
            </a:r>
            <a:r>
              <a:rPr lang="en-US" i="1" dirty="0"/>
              <a:t>art </a:t>
            </a:r>
            <a:r>
              <a:rPr lang="en-US" dirty="0"/>
              <a:t>my firstborn, my might, and the beginning of my strength, the excellency of dignity, and the excellency of power:</a:t>
            </a:r>
          </a:p>
        </p:txBody>
      </p:sp>
    </p:spTree>
    <p:extLst>
      <p:ext uri="{BB962C8B-B14F-4D97-AF65-F5344CB8AC3E}">
        <p14:creationId xmlns:p14="http://schemas.microsoft.com/office/powerpoint/2010/main" val="319812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31</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Reuben – First Born </a:t>
            </a:r>
          </a:p>
        </p:txBody>
      </p:sp>
      <p:sp>
        <p:nvSpPr>
          <p:cNvPr id="10" name="Content Placeholder 6"/>
          <p:cNvSpPr>
            <a:spLocks noGrp="1"/>
          </p:cNvSpPr>
          <p:nvPr>
            <p:ph idx="1"/>
          </p:nvPr>
        </p:nvSpPr>
        <p:spPr>
          <a:xfrm>
            <a:off x="685800" y="1295400"/>
            <a:ext cx="7772400" cy="4648200"/>
          </a:xfrm>
        </p:spPr>
        <p:txBody>
          <a:bodyPr/>
          <a:lstStyle/>
          <a:p>
            <a:r>
              <a:rPr lang="en-US" dirty="0"/>
              <a:t>49:3 Reuben, thou </a:t>
            </a:r>
            <a:r>
              <a:rPr lang="en-US" i="1" dirty="0"/>
              <a:t>art </a:t>
            </a:r>
            <a:r>
              <a:rPr lang="en-US" dirty="0"/>
              <a:t>my firstborn…</a:t>
            </a:r>
          </a:p>
          <a:p>
            <a:r>
              <a:rPr lang="en-US" dirty="0"/>
              <a:t>49:4 Unstable as water, thou </a:t>
            </a:r>
            <a:r>
              <a:rPr lang="en-US" dirty="0">
                <a:solidFill>
                  <a:srgbClr val="FFFF00"/>
                </a:solidFill>
              </a:rPr>
              <a:t>shalt not </a:t>
            </a:r>
            <a:r>
              <a:rPr lang="en-US" dirty="0"/>
              <a:t>excel; because thou </a:t>
            </a:r>
            <a:r>
              <a:rPr lang="en-US" dirty="0" err="1"/>
              <a:t>wentest</a:t>
            </a:r>
            <a:r>
              <a:rPr lang="en-US" dirty="0"/>
              <a:t> up to thy father’s bed and defiled it.</a:t>
            </a:r>
          </a:p>
          <a:p>
            <a:r>
              <a:rPr lang="en-US" dirty="0"/>
              <a:t>While Israel was living in that region, Reuben went in and slept with his father’s concubine Bilhah…  Genesis 35:22</a:t>
            </a:r>
          </a:p>
          <a:p>
            <a:endParaRPr lang="en-US" dirty="0"/>
          </a:p>
        </p:txBody>
      </p:sp>
    </p:spTree>
    <p:extLst>
      <p:ext uri="{BB962C8B-B14F-4D97-AF65-F5344CB8AC3E}">
        <p14:creationId xmlns:p14="http://schemas.microsoft.com/office/powerpoint/2010/main" val="362231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32</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Reuben – First Born </a:t>
            </a:r>
          </a:p>
        </p:txBody>
      </p:sp>
      <p:sp>
        <p:nvSpPr>
          <p:cNvPr id="10" name="Content Placeholder 6"/>
          <p:cNvSpPr>
            <a:spLocks noGrp="1"/>
          </p:cNvSpPr>
          <p:nvPr>
            <p:ph idx="1"/>
          </p:nvPr>
        </p:nvSpPr>
        <p:spPr>
          <a:xfrm>
            <a:off x="685800" y="1295400"/>
            <a:ext cx="7772400" cy="4648200"/>
          </a:xfrm>
        </p:spPr>
        <p:txBody>
          <a:bodyPr/>
          <a:lstStyle/>
          <a:p>
            <a:r>
              <a:rPr lang="en-US" dirty="0"/>
              <a:t>I Chronicles 5:1</a:t>
            </a:r>
            <a:r>
              <a:rPr lang="en-US" b="1" dirty="0"/>
              <a:t> </a:t>
            </a:r>
            <a:r>
              <a:rPr lang="en-US" dirty="0"/>
              <a:t>Now the sons of Reuben, the firstborn of Israel, </a:t>
            </a:r>
            <a:r>
              <a:rPr lang="en-US" dirty="0">
                <a:solidFill>
                  <a:srgbClr val="FFFF00"/>
                </a:solidFill>
              </a:rPr>
              <a:t>he </a:t>
            </a:r>
            <a:r>
              <a:rPr lang="en-US" i="1" dirty="0">
                <a:solidFill>
                  <a:srgbClr val="FFFF00"/>
                </a:solidFill>
              </a:rPr>
              <a:t>was</a:t>
            </a:r>
            <a:r>
              <a:rPr lang="en-US" dirty="0">
                <a:solidFill>
                  <a:srgbClr val="FFFF00"/>
                </a:solidFill>
              </a:rPr>
              <a:t> indeed the firstborn</a:t>
            </a:r>
            <a:r>
              <a:rPr lang="en-US" dirty="0"/>
              <a:t>, but because he defiled his father’s bed, his birthright was given to the sons of Joseph, the son of Israel, so that the genealogy is not listed according to the birthright…</a:t>
            </a:r>
          </a:p>
          <a:p>
            <a:r>
              <a:rPr lang="en-US" dirty="0"/>
              <a:t>Deuteronomy 33:6 Let Reuben live, and not die;</a:t>
            </a:r>
          </a:p>
          <a:p>
            <a:endParaRPr lang="en-US" dirty="0"/>
          </a:p>
        </p:txBody>
      </p:sp>
    </p:spTree>
    <p:extLst>
      <p:ext uri="{BB962C8B-B14F-4D97-AF65-F5344CB8AC3E}">
        <p14:creationId xmlns:p14="http://schemas.microsoft.com/office/powerpoint/2010/main" val="121009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33</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Reuben – First Born </a:t>
            </a:r>
          </a:p>
        </p:txBody>
      </p:sp>
      <p:sp>
        <p:nvSpPr>
          <p:cNvPr id="10" name="Content Placeholder 6"/>
          <p:cNvSpPr>
            <a:spLocks noGrp="1"/>
          </p:cNvSpPr>
          <p:nvPr>
            <p:ph idx="1"/>
          </p:nvPr>
        </p:nvSpPr>
        <p:spPr>
          <a:xfrm>
            <a:off x="685800" y="1295400"/>
            <a:ext cx="7772400" cy="4648200"/>
          </a:xfrm>
        </p:spPr>
        <p:txBody>
          <a:bodyPr/>
          <a:lstStyle/>
          <a:p>
            <a:r>
              <a:rPr lang="en-US" dirty="0"/>
              <a:t>Classical rabbinical sources argue that the birthright had included the right of his descendants (the tribe of Reuben) to become ruler over the tribes (transferred to </a:t>
            </a:r>
            <a:r>
              <a:rPr lang="en-US" dirty="0">
                <a:solidFill>
                  <a:srgbClr val="FFFF00"/>
                </a:solidFill>
                <a:hlinkClick r:id="rId4" tooltip="Tribe of Judah">
                  <a:extLst>
                    <a:ext uri="{A12FA001-AC4F-418D-AE19-62706E023703}">
                      <ahyp:hlinkClr xmlns:ahyp="http://schemas.microsoft.com/office/drawing/2018/hyperlinkcolor" val="tx"/>
                    </a:ext>
                  </a:extLst>
                </a:hlinkClick>
              </a:rPr>
              <a:t>Judah</a:t>
            </a:r>
            <a:r>
              <a:rPr lang="en-US" dirty="0"/>
              <a:t>) and priests (transferred to </a:t>
            </a:r>
            <a:r>
              <a:rPr lang="en-US" dirty="0">
                <a:solidFill>
                  <a:srgbClr val="FFFF00"/>
                </a:solidFill>
                <a:hlinkClick r:id="rId5" tooltip="Levites">
                  <a:extLst>
                    <a:ext uri="{A12FA001-AC4F-418D-AE19-62706E023703}">
                      <ahyp:hlinkClr xmlns:ahyp="http://schemas.microsoft.com/office/drawing/2018/hyperlinkcolor" val="tx"/>
                    </a:ext>
                  </a:extLst>
                </a:hlinkClick>
              </a:rPr>
              <a:t>Levi</a:t>
            </a:r>
            <a:r>
              <a:rPr lang="en-US" dirty="0"/>
              <a:t>)</a:t>
            </a:r>
          </a:p>
          <a:p>
            <a:endParaRPr lang="en-US" dirty="0"/>
          </a:p>
        </p:txBody>
      </p:sp>
    </p:spTree>
    <p:extLst>
      <p:ext uri="{BB962C8B-B14F-4D97-AF65-F5344CB8AC3E}">
        <p14:creationId xmlns:p14="http://schemas.microsoft.com/office/powerpoint/2010/main" val="203770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34</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Reuben – First Born </a:t>
            </a:r>
          </a:p>
        </p:txBody>
      </p:sp>
      <p:sp>
        <p:nvSpPr>
          <p:cNvPr id="10" name="Content Placeholder 6"/>
          <p:cNvSpPr>
            <a:spLocks noGrp="1"/>
          </p:cNvSpPr>
          <p:nvPr>
            <p:ph idx="1"/>
          </p:nvPr>
        </p:nvSpPr>
        <p:spPr>
          <a:xfrm>
            <a:off x="685800" y="1295400"/>
            <a:ext cx="7924800" cy="4648200"/>
          </a:xfrm>
        </p:spPr>
        <p:txBody>
          <a:bodyPr/>
          <a:lstStyle/>
          <a:p>
            <a:r>
              <a:rPr lang="en-US" sz="3000" dirty="0"/>
              <a:t>When his other brothers planned to kill Joseph, Reuben tried to save him: secretly intending to rescue Joseph later and to restore him to his father, he advised his brothers to throw him into a pit instead of putting him to death outright. They acted on Reuben’s suggestion, and the latter was therefore much distressed, when he came to the pit, to find that the boy was not there (Gen. xxxvii. 19-22, 29-30). </a:t>
            </a:r>
          </a:p>
        </p:txBody>
      </p:sp>
    </p:spTree>
    <p:extLst>
      <p:ext uri="{BB962C8B-B14F-4D97-AF65-F5344CB8AC3E}">
        <p14:creationId xmlns:p14="http://schemas.microsoft.com/office/powerpoint/2010/main" val="153366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35</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Reuben – First Born </a:t>
            </a:r>
          </a:p>
        </p:txBody>
      </p:sp>
      <p:sp>
        <p:nvSpPr>
          <p:cNvPr id="10" name="Content Placeholder 6"/>
          <p:cNvSpPr>
            <a:spLocks noGrp="1"/>
          </p:cNvSpPr>
          <p:nvPr>
            <p:ph idx="1"/>
          </p:nvPr>
        </p:nvSpPr>
        <p:spPr>
          <a:xfrm>
            <a:off x="685800" y="1295400"/>
            <a:ext cx="7772400" cy="4648200"/>
          </a:xfrm>
        </p:spPr>
        <p:txBody>
          <a:bodyPr/>
          <a:lstStyle/>
          <a:p>
            <a:r>
              <a:rPr lang="en-US" dirty="0"/>
              <a:t>Upon Jacob’s refusal to allow Benjamin to go to Egypt with his brothers, Reuben offered two of his own four sons (</a:t>
            </a:r>
            <a:r>
              <a:rPr lang="en-US" i="1" dirty="0"/>
              <a:t>ib.</a:t>
            </a:r>
            <a:r>
              <a:rPr lang="en-US" dirty="0"/>
              <a:t> xlvi. 9; Ex. vi. 14) as a pledge, agreeing that they should be killed if he did not bring Benjamin back (Gen. xlii. 37)</a:t>
            </a:r>
            <a:r>
              <a:rPr lang="en-US" b="1" dirty="0">
                <a:solidFill>
                  <a:schemeClr val="accent2">
                    <a:lumMod val="40000"/>
                    <a:lumOff val="60000"/>
                  </a:schemeClr>
                </a:solidFill>
              </a:rPr>
              <a:t>.</a:t>
            </a:r>
            <a:r>
              <a:rPr lang="en-US" b="1" dirty="0">
                <a:solidFill>
                  <a:srgbClr val="FF0000"/>
                </a:solidFill>
              </a:rPr>
              <a:t>.</a:t>
            </a:r>
            <a:r>
              <a:rPr lang="en-US" b="1" dirty="0">
                <a:solidFill>
                  <a:srgbClr val="00B050"/>
                </a:solidFill>
              </a:rPr>
              <a:t>.</a:t>
            </a:r>
          </a:p>
          <a:p>
            <a:r>
              <a:rPr lang="en-US" dirty="0"/>
              <a:t>Pam </a:t>
            </a:r>
            <a:r>
              <a:rPr lang="en-US" dirty="0" err="1"/>
              <a:t>Stenzel</a:t>
            </a:r>
            <a:r>
              <a:rPr lang="en-US" dirty="0"/>
              <a:t> – Sex, Love, and Relationships | Episode1 | The Physical Dimension</a:t>
            </a:r>
          </a:p>
        </p:txBody>
      </p:sp>
    </p:spTree>
    <p:extLst>
      <p:ext uri="{BB962C8B-B14F-4D97-AF65-F5344CB8AC3E}">
        <p14:creationId xmlns:p14="http://schemas.microsoft.com/office/powerpoint/2010/main" val="197558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36</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Women </a:t>
            </a:r>
          </a:p>
        </p:txBody>
      </p:sp>
      <p:sp>
        <p:nvSpPr>
          <p:cNvPr id="10" name="Content Placeholder 6"/>
          <p:cNvSpPr>
            <a:spLocks noGrp="1"/>
          </p:cNvSpPr>
          <p:nvPr>
            <p:ph idx="1"/>
          </p:nvPr>
        </p:nvSpPr>
        <p:spPr>
          <a:xfrm>
            <a:off x="685800" y="1295400"/>
            <a:ext cx="7772400" cy="4648200"/>
          </a:xfrm>
        </p:spPr>
        <p:txBody>
          <a:bodyPr/>
          <a:lstStyle/>
          <a:p>
            <a:r>
              <a:rPr lang="en-US" dirty="0"/>
              <a:t>The Plan of the Adversary</a:t>
            </a:r>
          </a:p>
          <a:p>
            <a:r>
              <a:rPr lang="en-US" dirty="0"/>
              <a:t>Reduce by 50%</a:t>
            </a:r>
          </a:p>
          <a:p>
            <a:r>
              <a:rPr lang="en-US" dirty="0"/>
              <a:t>Conspiracy to conceal</a:t>
            </a:r>
          </a:p>
          <a:p>
            <a:r>
              <a:rPr lang="en-US" dirty="0"/>
              <a:t>The Critical Apparatus</a:t>
            </a:r>
          </a:p>
        </p:txBody>
      </p:sp>
    </p:spTree>
    <p:extLst>
      <p:ext uri="{BB962C8B-B14F-4D97-AF65-F5344CB8AC3E}">
        <p14:creationId xmlns:p14="http://schemas.microsoft.com/office/powerpoint/2010/main" val="3607236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37</a:t>
            </a:fld>
            <a:endParaRPr lang="en-US" sz="1400"/>
          </a:p>
        </p:txBody>
      </p:sp>
      <p:pic>
        <p:nvPicPr>
          <p:cNvPr id="3" name="Picture 2">
            <a:extLst>
              <a:ext uri="{FF2B5EF4-FFF2-40B4-BE49-F238E27FC236}">
                <a16:creationId xmlns:a16="http://schemas.microsoft.com/office/drawing/2014/main" id="{6F74C398-7278-A5AF-012C-4219F3DB3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875" y="0"/>
            <a:ext cx="4286250" cy="6858000"/>
          </a:xfrm>
          <a:prstGeom prst="rect">
            <a:avLst/>
          </a:prstGeom>
        </p:spPr>
      </p:pic>
    </p:spTree>
    <p:extLst>
      <p:ext uri="{BB962C8B-B14F-4D97-AF65-F5344CB8AC3E}">
        <p14:creationId xmlns:p14="http://schemas.microsoft.com/office/powerpoint/2010/main" val="21370684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38</a:t>
            </a:fld>
            <a:endParaRPr lang="en-US" sz="1400"/>
          </a:p>
        </p:txBody>
      </p:sp>
      <p:pic>
        <p:nvPicPr>
          <p:cNvPr id="3" name="Picture 2">
            <a:extLst>
              <a:ext uri="{FF2B5EF4-FFF2-40B4-BE49-F238E27FC236}">
                <a16:creationId xmlns:a16="http://schemas.microsoft.com/office/drawing/2014/main" id="{DD478C40-22B3-D53C-1509-F7D9B6D36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1975122768"/>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39</a:t>
            </a:fld>
            <a:endParaRPr lang="en-US" sz="1400"/>
          </a:p>
        </p:txBody>
      </p:sp>
      <p:pic>
        <p:nvPicPr>
          <p:cNvPr id="3" name="Picture 2">
            <a:extLst>
              <a:ext uri="{FF2B5EF4-FFF2-40B4-BE49-F238E27FC236}">
                <a16:creationId xmlns:a16="http://schemas.microsoft.com/office/drawing/2014/main" id="{CF9D4331-4433-4BFC-707E-A76754502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943600"/>
          </a:xfrm>
          <a:prstGeom prst="rect">
            <a:avLst/>
          </a:prstGeom>
        </p:spPr>
      </p:pic>
    </p:spTree>
    <p:extLst>
      <p:ext uri="{BB962C8B-B14F-4D97-AF65-F5344CB8AC3E}">
        <p14:creationId xmlns:p14="http://schemas.microsoft.com/office/powerpoint/2010/main" val="3960742018"/>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On Tap…</a:t>
            </a:r>
          </a:p>
        </p:txBody>
      </p:sp>
      <p:sp>
        <p:nvSpPr>
          <p:cNvPr id="10" name="Content Placeholder 6"/>
          <p:cNvSpPr>
            <a:spLocks noGrp="1"/>
          </p:cNvSpPr>
          <p:nvPr>
            <p:ph idx="1"/>
          </p:nvPr>
        </p:nvSpPr>
        <p:spPr>
          <a:xfrm>
            <a:off x="685800" y="1295400"/>
            <a:ext cx="7772400" cy="4648200"/>
          </a:xfrm>
        </p:spPr>
        <p:txBody>
          <a:bodyPr/>
          <a:lstStyle/>
          <a:p>
            <a:r>
              <a:rPr lang="en-US" dirty="0"/>
              <a:t>The Bible: Archaeology and the 53</a:t>
            </a:r>
          </a:p>
          <a:p>
            <a:r>
              <a:rPr lang="en-US" dirty="0"/>
              <a:t>The Plan of God according to the Bible</a:t>
            </a:r>
          </a:p>
          <a:p>
            <a:r>
              <a:rPr lang="en-US" dirty="0"/>
              <a:t>Bad Decisions</a:t>
            </a:r>
          </a:p>
          <a:p>
            <a:r>
              <a:rPr lang="en-US" dirty="0"/>
              <a:t>Good Decisions</a:t>
            </a:r>
          </a:p>
          <a:p>
            <a:r>
              <a:rPr lang="en-US" dirty="0"/>
              <a:t>Political Activism</a:t>
            </a:r>
          </a:p>
        </p:txBody>
      </p:sp>
    </p:spTree>
    <p:extLst>
      <p:ext uri="{BB962C8B-B14F-4D97-AF65-F5344CB8AC3E}">
        <p14:creationId xmlns:p14="http://schemas.microsoft.com/office/powerpoint/2010/main" val="154805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40</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Miscellaneous </a:t>
            </a:r>
          </a:p>
        </p:txBody>
      </p:sp>
      <p:sp>
        <p:nvSpPr>
          <p:cNvPr id="10" name="Content Placeholder 6"/>
          <p:cNvSpPr>
            <a:spLocks noGrp="1"/>
          </p:cNvSpPr>
          <p:nvPr>
            <p:ph idx="1"/>
          </p:nvPr>
        </p:nvSpPr>
        <p:spPr>
          <a:xfrm>
            <a:off x="685800" y="1295400"/>
            <a:ext cx="7772400" cy="4648200"/>
          </a:xfrm>
        </p:spPr>
        <p:txBody>
          <a:bodyPr/>
          <a:lstStyle/>
          <a:p>
            <a:r>
              <a:rPr lang="en-US" dirty="0"/>
              <a:t>Triggered</a:t>
            </a:r>
          </a:p>
          <a:p>
            <a:r>
              <a:rPr lang="en-US" dirty="0"/>
              <a:t>I Cor. 3:18  Do not deceive yourselves. If any one of you thinks he is wise by the standards of this age, he should become a </a:t>
            </a:r>
            <a:r>
              <a:rPr lang="en-US" dirty="0" err="1">
                <a:solidFill>
                  <a:srgbClr val="FFFF00"/>
                </a:solidFill>
                <a:latin typeface="Bwgrkl" pitchFamily="2" charset="0"/>
              </a:rPr>
              <a:t>mwros</a:t>
            </a:r>
            <a:r>
              <a:rPr lang="en-US" dirty="0"/>
              <a:t> so that he may become wise.</a:t>
            </a:r>
          </a:p>
          <a:p>
            <a:r>
              <a:rPr lang="en-US" dirty="0"/>
              <a:t>If you’ve got it, flaunt it</a:t>
            </a:r>
          </a:p>
          <a:p>
            <a:r>
              <a:rPr lang="en-US" dirty="0"/>
              <a:t>I Timothy 2:1-4</a:t>
            </a:r>
          </a:p>
          <a:p>
            <a:r>
              <a:rPr lang="en-US" dirty="0"/>
              <a:t>In business, be transparent and righteous</a:t>
            </a:r>
          </a:p>
        </p:txBody>
      </p:sp>
    </p:spTree>
    <p:extLst>
      <p:ext uri="{BB962C8B-B14F-4D97-AF65-F5344CB8AC3E}">
        <p14:creationId xmlns:p14="http://schemas.microsoft.com/office/powerpoint/2010/main" val="23820365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41</a:t>
            </a:fld>
            <a:endParaRPr lang="en-US" sz="1400"/>
          </a:p>
        </p:txBody>
      </p:sp>
      <p:pic>
        <p:nvPicPr>
          <p:cNvPr id="4" name="Picture 3">
            <a:extLst>
              <a:ext uri="{FF2B5EF4-FFF2-40B4-BE49-F238E27FC236}">
                <a16:creationId xmlns:a16="http://schemas.microsoft.com/office/drawing/2014/main" id="{547CC519-BB31-A076-8D8D-CF2F220F7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650787"/>
          </a:xfrm>
          <a:prstGeom prst="rect">
            <a:avLst/>
          </a:prstGeom>
        </p:spPr>
      </p:pic>
    </p:spTree>
    <p:extLst>
      <p:ext uri="{BB962C8B-B14F-4D97-AF65-F5344CB8AC3E}">
        <p14:creationId xmlns:p14="http://schemas.microsoft.com/office/powerpoint/2010/main" val="1283423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42</a:t>
            </a:fld>
            <a:endParaRPr lang="en-US" sz="1400"/>
          </a:p>
        </p:txBody>
      </p:sp>
      <p:pic>
        <p:nvPicPr>
          <p:cNvPr id="3" name="Picture 2">
            <a:extLst>
              <a:ext uri="{FF2B5EF4-FFF2-40B4-BE49-F238E27FC236}">
                <a16:creationId xmlns:a16="http://schemas.microsoft.com/office/drawing/2014/main" id="{4A6B7E38-A733-4E28-35D7-EAB39A5AF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650787"/>
          </a:xfrm>
          <a:prstGeom prst="rect">
            <a:avLst/>
          </a:prstGeom>
        </p:spPr>
      </p:pic>
    </p:spTree>
    <p:extLst>
      <p:ext uri="{BB962C8B-B14F-4D97-AF65-F5344CB8AC3E}">
        <p14:creationId xmlns:p14="http://schemas.microsoft.com/office/powerpoint/2010/main" val="325994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43</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Miscellaneous </a:t>
            </a:r>
          </a:p>
        </p:txBody>
      </p:sp>
      <p:sp>
        <p:nvSpPr>
          <p:cNvPr id="10" name="Content Placeholder 6"/>
          <p:cNvSpPr>
            <a:spLocks noGrp="1"/>
          </p:cNvSpPr>
          <p:nvPr>
            <p:ph idx="1"/>
          </p:nvPr>
        </p:nvSpPr>
        <p:spPr>
          <a:xfrm>
            <a:off x="685799" y="1295400"/>
            <a:ext cx="8229599" cy="4648200"/>
          </a:xfrm>
        </p:spPr>
        <p:txBody>
          <a:bodyPr/>
          <a:lstStyle/>
          <a:p>
            <a:r>
              <a:rPr lang="en-US" dirty="0"/>
              <a:t>Living epistle or… </a:t>
            </a:r>
          </a:p>
          <a:p>
            <a:r>
              <a:rPr lang="en-US" dirty="0"/>
              <a:t>Evidence of God’s wisdom to the Host (Eph. 3)</a:t>
            </a:r>
          </a:p>
          <a:p>
            <a:r>
              <a:rPr lang="en-US" dirty="0"/>
              <a:t>Gold Standard for all humanity (w/perks)</a:t>
            </a:r>
          </a:p>
          <a:p>
            <a:endParaRPr lang="en-US" dirty="0"/>
          </a:p>
        </p:txBody>
      </p:sp>
    </p:spTree>
    <p:extLst>
      <p:ext uri="{BB962C8B-B14F-4D97-AF65-F5344CB8AC3E}">
        <p14:creationId xmlns:p14="http://schemas.microsoft.com/office/powerpoint/2010/main" val="14460574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44</a:t>
            </a:fld>
            <a:endParaRPr lang="en-US" sz="1400"/>
          </a:p>
        </p:txBody>
      </p:sp>
      <p:pic>
        <p:nvPicPr>
          <p:cNvPr id="4" name="Picture 3">
            <a:extLst>
              <a:ext uri="{FF2B5EF4-FFF2-40B4-BE49-F238E27FC236}">
                <a16:creationId xmlns:a16="http://schemas.microsoft.com/office/drawing/2014/main" id="{3C6C30FA-5C41-0E27-111A-6E98D8B17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15050"/>
          </a:xfrm>
          <a:prstGeom prst="rect">
            <a:avLst/>
          </a:prstGeom>
        </p:spPr>
      </p:pic>
    </p:spTree>
    <p:extLst>
      <p:ext uri="{BB962C8B-B14F-4D97-AF65-F5344CB8AC3E}">
        <p14:creationId xmlns:p14="http://schemas.microsoft.com/office/powerpoint/2010/main" val="349631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45</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Miscellaneous </a:t>
            </a:r>
          </a:p>
        </p:txBody>
      </p:sp>
      <p:sp>
        <p:nvSpPr>
          <p:cNvPr id="10" name="Content Placeholder 6"/>
          <p:cNvSpPr>
            <a:spLocks noGrp="1"/>
          </p:cNvSpPr>
          <p:nvPr>
            <p:ph idx="1"/>
          </p:nvPr>
        </p:nvSpPr>
        <p:spPr>
          <a:xfrm>
            <a:off x="685799" y="1295400"/>
            <a:ext cx="8229599" cy="4648200"/>
          </a:xfrm>
        </p:spPr>
        <p:txBody>
          <a:bodyPr/>
          <a:lstStyle/>
          <a:p>
            <a:r>
              <a:rPr lang="en-US" dirty="0"/>
              <a:t>Groundhog Day + the parodical son</a:t>
            </a:r>
          </a:p>
          <a:p>
            <a:r>
              <a:rPr lang="en-US" dirty="0"/>
              <a:t>Our Adversary: Enemy of God or Employee of the Kingdom?  Short leash? </a:t>
            </a:r>
          </a:p>
          <a:p>
            <a:r>
              <a:rPr lang="en-US" dirty="0"/>
              <a:t>What happened to Hell?</a:t>
            </a:r>
          </a:p>
          <a:p>
            <a:endParaRPr lang="en-US" dirty="0"/>
          </a:p>
        </p:txBody>
      </p:sp>
    </p:spTree>
    <p:extLst>
      <p:ext uri="{BB962C8B-B14F-4D97-AF65-F5344CB8AC3E}">
        <p14:creationId xmlns:p14="http://schemas.microsoft.com/office/powerpoint/2010/main" val="32118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46</a:t>
            </a:fld>
            <a:endParaRPr lang="en-US" sz="1400"/>
          </a:p>
        </p:txBody>
      </p:sp>
      <p:pic>
        <p:nvPicPr>
          <p:cNvPr id="3" name="Picture 2">
            <a:extLst>
              <a:ext uri="{FF2B5EF4-FFF2-40B4-BE49-F238E27FC236}">
                <a16:creationId xmlns:a16="http://schemas.microsoft.com/office/drawing/2014/main" id="{0FD402CA-6F15-4C07-47FE-BC318A071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666"/>
            <a:ext cx="5183616" cy="6855333"/>
          </a:xfrm>
          <a:prstGeom prst="rect">
            <a:avLst/>
          </a:prstGeom>
        </p:spPr>
      </p:pic>
    </p:spTree>
    <p:extLst>
      <p:ext uri="{BB962C8B-B14F-4D97-AF65-F5344CB8AC3E}">
        <p14:creationId xmlns:p14="http://schemas.microsoft.com/office/powerpoint/2010/main" val="32549878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47</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Summary</a:t>
            </a:r>
          </a:p>
        </p:txBody>
      </p:sp>
      <p:sp>
        <p:nvSpPr>
          <p:cNvPr id="10" name="Content Placeholder 6"/>
          <p:cNvSpPr>
            <a:spLocks noGrp="1"/>
          </p:cNvSpPr>
          <p:nvPr>
            <p:ph idx="1"/>
          </p:nvPr>
        </p:nvSpPr>
        <p:spPr>
          <a:xfrm>
            <a:off x="685800" y="1295400"/>
            <a:ext cx="7772400" cy="4648200"/>
          </a:xfrm>
        </p:spPr>
        <p:txBody>
          <a:bodyPr/>
          <a:lstStyle/>
          <a:p>
            <a:r>
              <a:rPr lang="en-US" dirty="0">
                <a:latin typeface="KeplerStd-Regular"/>
              </a:rPr>
              <a:t>Personal Conviction </a:t>
            </a:r>
          </a:p>
          <a:p>
            <a:r>
              <a:rPr lang="en-US" dirty="0"/>
              <a:t>Is Yeshua a “Person of Interest”?</a:t>
            </a:r>
          </a:p>
          <a:p>
            <a:r>
              <a:rPr lang="en-US" dirty="0"/>
              <a:t> </a:t>
            </a:r>
            <a:r>
              <a:rPr lang="en-US" dirty="0">
                <a:solidFill>
                  <a:srgbClr val="FFFF00"/>
                </a:solidFill>
              </a:rPr>
              <a:t>God According to God</a:t>
            </a:r>
            <a:r>
              <a:rPr lang="en-US" dirty="0"/>
              <a:t>:</a:t>
            </a:r>
          </a:p>
          <a:p>
            <a:r>
              <a:rPr lang="en-US" i="1" dirty="0">
                <a:solidFill>
                  <a:srgbClr val="FFFF00"/>
                </a:solidFill>
              </a:rPr>
              <a:t>A Physicist Proves We've Been Wrong About God All Along</a:t>
            </a:r>
            <a:r>
              <a:rPr lang="en-US" dirty="0"/>
              <a:t>: Gerald Schroeder</a:t>
            </a:r>
          </a:p>
          <a:p>
            <a:r>
              <a:rPr lang="en-US" dirty="0"/>
              <a:t>The Kingdom of God is invading this evil world. Do you want to be a part? Your decision: Make a “Good” decision</a:t>
            </a:r>
            <a:r>
              <a:rPr lang="en-US" b="1" dirty="0">
                <a:solidFill>
                  <a:schemeClr val="accent2">
                    <a:lumMod val="40000"/>
                    <a:lumOff val="60000"/>
                  </a:schemeClr>
                </a:solidFill>
              </a:rPr>
              <a:t>.</a:t>
            </a:r>
            <a:r>
              <a:rPr lang="en-US" b="1" dirty="0">
                <a:solidFill>
                  <a:srgbClr val="FF0000"/>
                </a:solidFill>
              </a:rPr>
              <a:t>.</a:t>
            </a:r>
            <a:r>
              <a:rPr lang="en-US" b="1" dirty="0">
                <a:solidFill>
                  <a:srgbClr val="00B050"/>
                </a:solidFill>
              </a:rPr>
              <a:t>.</a:t>
            </a:r>
            <a:endParaRPr lang="en-US" dirty="0"/>
          </a:p>
        </p:txBody>
      </p:sp>
    </p:spTree>
    <p:extLst>
      <p:ext uri="{BB962C8B-B14F-4D97-AF65-F5344CB8AC3E}">
        <p14:creationId xmlns:p14="http://schemas.microsoft.com/office/powerpoint/2010/main" val="36658470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p:cTn id="26"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1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 calcmode="lin" valueType="num">
                                      <p:cBhvr>
                                        <p:cTn id="33"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defRPr/>
            </a:pPr>
            <a:r>
              <a:rPr lang="en-US" sz="1400">
                <a:latin typeface="Arial Unicode MS" pitchFamily="34" charset="-128"/>
              </a:rPr>
              <a:t>October 12, 2022</a:t>
            </a:r>
          </a:p>
        </p:txBody>
      </p:sp>
      <p:sp>
        <p:nvSpPr>
          <p:cNvPr id="99331" name="Rectangle 8"/>
          <p:cNvSpPr>
            <a:spLocks noGrp="1" noChangeArrowheads="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a:solidFill>
                  <a:srgbClr val="CCECFF"/>
                </a:solidFill>
                <a:latin typeface="Arial Unicode MS" pitchFamily="34" charset="-128"/>
              </a:rPr>
              <a:t>http://hodf.org</a:t>
            </a:r>
          </a:p>
        </p:txBody>
      </p:sp>
      <p:sp>
        <p:nvSpPr>
          <p:cNvPr id="8" name="Rectangle 9"/>
          <p:cNvSpPr>
            <a:spLocks noGrp="1" noChangeArrowheads="1"/>
          </p:cNvSpPr>
          <p:nvPr>
            <p:ph type="sldNum" sz="quarter" idx="12"/>
          </p:nvPr>
        </p:nvSpPr>
        <p:spPr/>
        <p:txBody>
          <a:bodyPr/>
          <a:lstStyle/>
          <a:p>
            <a:pPr>
              <a:defRPr/>
            </a:pPr>
            <a:fld id="{BB238CD6-4388-4D9B-9064-5051DB1E30F4}" type="slidenum">
              <a:rPr lang="en-US"/>
              <a:pPr>
                <a:defRPr/>
              </a:pPr>
              <a:t>48</a:t>
            </a:fld>
            <a:endParaRPr lang="en-US"/>
          </a:p>
        </p:txBody>
      </p:sp>
      <p:sp>
        <p:nvSpPr>
          <p:cNvPr id="3" name="Date Placeholder 1"/>
          <p:cNvSpPr txBox="1">
            <a:spLocks noGrp="1"/>
          </p:cNvSpPr>
          <p:nvPr/>
        </p:nvSpPr>
        <p:spPr bwMode="auto">
          <a:xfrm>
            <a:off x="685800" y="6248400"/>
            <a:ext cx="1905000" cy="457200"/>
          </a:xfrm>
          <a:prstGeom prst="rect">
            <a:avLst/>
          </a:prstGeom>
          <a:noFill/>
          <a:ln>
            <a:miter lim="800000"/>
            <a:headEnd/>
            <a:tailEnd/>
          </a:ln>
        </p:spPr>
        <p:txBody>
          <a:bodyPr lIns="92075" tIns="46038" rIns="92075" bIns="46038" anchor="ctr"/>
          <a:lstStyle/>
          <a:p>
            <a:pPr>
              <a:defRPr/>
            </a:pPr>
            <a:r>
              <a:rPr lang="en-US" sz="1400">
                <a:latin typeface="+mn-lt"/>
                <a:cs typeface="+mn-cs"/>
              </a:rPr>
              <a:t>September  28,  2010</a:t>
            </a:r>
          </a:p>
        </p:txBody>
      </p:sp>
      <p:sp>
        <p:nvSpPr>
          <p:cNvPr id="4" name="Footer Placeholder 2"/>
          <p:cNvSpPr txBox="1">
            <a:spLocks noGrp="1"/>
          </p:cNvSpPr>
          <p:nvPr/>
        </p:nvSpPr>
        <p:spPr bwMode="auto">
          <a:xfrm>
            <a:off x="3124200" y="6248400"/>
            <a:ext cx="2895600" cy="457200"/>
          </a:xfrm>
          <a:prstGeom prst="rect">
            <a:avLst/>
          </a:prstGeom>
          <a:noFill/>
          <a:ln>
            <a:miter lim="800000"/>
            <a:headEnd/>
            <a:tailEnd/>
          </a:ln>
        </p:spPr>
        <p:txBody>
          <a:bodyPr lIns="92075" tIns="46038" rIns="92075" bIns="46038" anchor="ctr"/>
          <a:lstStyle/>
          <a:p>
            <a:pPr algn="ctr">
              <a:defRPr/>
            </a:pPr>
            <a:r>
              <a:rPr lang="en-US" sz="1800">
                <a:solidFill>
                  <a:srgbClr val="CCECFF"/>
                </a:solidFill>
                <a:latin typeface="+mn-lt"/>
                <a:cs typeface="+mn-cs"/>
              </a:rPr>
              <a:t>http://hodsbs.org</a:t>
            </a:r>
          </a:p>
        </p:txBody>
      </p:sp>
      <p:sp>
        <p:nvSpPr>
          <p:cNvPr id="5" name="Slide Number Placeholder 3"/>
          <p:cNvSpPr txBox="1">
            <a:spLocks noGrp="1"/>
          </p:cNvSpPr>
          <p:nvPr/>
        </p:nvSpPr>
        <p:spPr bwMode="auto">
          <a:xfrm>
            <a:off x="6553200" y="6248400"/>
            <a:ext cx="1905000" cy="457200"/>
          </a:xfrm>
          <a:prstGeom prst="rect">
            <a:avLst/>
          </a:prstGeom>
          <a:noFill/>
          <a:ln>
            <a:miter lim="800000"/>
            <a:headEnd/>
            <a:tailEnd/>
          </a:ln>
        </p:spPr>
        <p:txBody>
          <a:bodyPr lIns="92075" tIns="46038" rIns="92075" bIns="46038" anchor="ctr"/>
          <a:lstStyle/>
          <a:p>
            <a:pPr algn="r">
              <a:defRPr/>
            </a:pPr>
            <a:fld id="{39DED1BC-CFFD-4C25-939F-56B89FD3C87B}" type="slidenum">
              <a:rPr lang="en-US" sz="1400">
                <a:latin typeface="+mn-lt"/>
                <a:cs typeface="+mn-cs"/>
              </a:rPr>
              <a:pPr algn="r">
                <a:defRPr/>
              </a:pPr>
              <a:t>48</a:t>
            </a:fld>
            <a:endParaRPr lang="en-US" sz="1400">
              <a:latin typeface="+mn-lt"/>
              <a:cs typeface="+mn-cs"/>
            </a:endParaRPr>
          </a:p>
        </p:txBody>
      </p:sp>
      <p:pic>
        <p:nvPicPr>
          <p:cNvPr id="20488" name="Picture 2" descr="hodbs4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1803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4" name="decloak_birdofprey2.wav"/>
          </p:stSnd>
        </p:sndAc>
      </p:transition>
    </mc:Choice>
    <mc:Fallback xmlns="">
      <p:transition spd="slow">
        <p:fade/>
        <p:sndAc>
          <p:stSnd>
            <p:snd r:embed="rId6" name="decloak_birdofprey2.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On Tap…</a:t>
            </a:r>
          </a:p>
        </p:txBody>
      </p:sp>
      <p:sp>
        <p:nvSpPr>
          <p:cNvPr id="10" name="Content Placeholder 6"/>
          <p:cNvSpPr>
            <a:spLocks noGrp="1"/>
          </p:cNvSpPr>
          <p:nvPr>
            <p:ph idx="1"/>
          </p:nvPr>
        </p:nvSpPr>
        <p:spPr>
          <a:xfrm>
            <a:off x="685800" y="1295400"/>
            <a:ext cx="7772400" cy="4648200"/>
          </a:xfrm>
        </p:spPr>
        <p:txBody>
          <a:bodyPr/>
          <a:lstStyle/>
          <a:p>
            <a:r>
              <a:rPr lang="en-US" dirty="0"/>
              <a:t>Before Marriage</a:t>
            </a:r>
          </a:p>
          <a:p>
            <a:r>
              <a:rPr lang="en-US" dirty="0"/>
              <a:t>The Role of Women in the Assembly</a:t>
            </a:r>
          </a:p>
          <a:p>
            <a:r>
              <a:rPr lang="en-US" dirty="0"/>
              <a:t>Miscellaneous</a:t>
            </a:r>
          </a:p>
          <a:p>
            <a:r>
              <a:rPr lang="en-US" dirty="0"/>
              <a:t>What are you taking home from this presentation?</a:t>
            </a:r>
          </a:p>
        </p:txBody>
      </p:sp>
    </p:spTree>
    <p:extLst>
      <p:ext uri="{BB962C8B-B14F-4D97-AF65-F5344CB8AC3E}">
        <p14:creationId xmlns:p14="http://schemas.microsoft.com/office/powerpoint/2010/main" val="177354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6</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Archaeology</a:t>
            </a:r>
          </a:p>
        </p:txBody>
      </p:sp>
      <p:sp>
        <p:nvSpPr>
          <p:cNvPr id="10" name="Content Placeholder 6"/>
          <p:cNvSpPr>
            <a:spLocks noGrp="1"/>
          </p:cNvSpPr>
          <p:nvPr>
            <p:ph idx="1"/>
          </p:nvPr>
        </p:nvSpPr>
        <p:spPr>
          <a:xfrm>
            <a:off x="685800" y="1295400"/>
            <a:ext cx="7772400" cy="4648200"/>
          </a:xfrm>
        </p:spPr>
        <p:txBody>
          <a:bodyPr/>
          <a:lstStyle/>
          <a:p>
            <a:r>
              <a:rPr lang="en-US" dirty="0"/>
              <a:t>The Bible: Archaeology and the 53</a:t>
            </a:r>
          </a:p>
          <a:p>
            <a:r>
              <a:rPr lang="en-US" dirty="0"/>
              <a:t>BAR</a:t>
            </a:r>
          </a:p>
        </p:txBody>
      </p:sp>
    </p:spTree>
    <p:extLst>
      <p:ext uri="{BB962C8B-B14F-4D97-AF65-F5344CB8AC3E}">
        <p14:creationId xmlns:p14="http://schemas.microsoft.com/office/powerpoint/2010/main" val="408670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7</a:t>
            </a:fld>
            <a:endParaRPr lang="en-US" sz="1400"/>
          </a:p>
        </p:txBody>
      </p:sp>
      <p:pic>
        <p:nvPicPr>
          <p:cNvPr id="4" name="Picture 3">
            <a:extLst>
              <a:ext uri="{FF2B5EF4-FFF2-40B4-BE49-F238E27FC236}">
                <a16:creationId xmlns:a16="http://schemas.microsoft.com/office/drawing/2014/main" id="{F3837BE3-4A27-5296-D2B2-D01C2595B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4" y="0"/>
            <a:ext cx="9144000" cy="5943600"/>
          </a:xfrm>
          <a:prstGeom prst="rect">
            <a:avLst/>
          </a:prstGeom>
        </p:spPr>
      </p:pic>
    </p:spTree>
    <p:extLst>
      <p:ext uri="{BB962C8B-B14F-4D97-AF65-F5344CB8AC3E}">
        <p14:creationId xmlns:p14="http://schemas.microsoft.com/office/powerpoint/2010/main" val="251530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8</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The Plan of God </a:t>
            </a:r>
          </a:p>
        </p:txBody>
      </p:sp>
      <p:sp>
        <p:nvSpPr>
          <p:cNvPr id="10" name="Content Placeholder 6"/>
          <p:cNvSpPr>
            <a:spLocks noGrp="1"/>
          </p:cNvSpPr>
          <p:nvPr>
            <p:ph idx="1"/>
          </p:nvPr>
        </p:nvSpPr>
        <p:spPr>
          <a:xfrm>
            <a:off x="685800" y="1295400"/>
            <a:ext cx="7772400" cy="4648200"/>
          </a:xfrm>
        </p:spPr>
        <p:txBody>
          <a:bodyPr/>
          <a:lstStyle/>
          <a:p>
            <a:r>
              <a:rPr lang="en-US" dirty="0"/>
              <a:t>From the end goal – A Family</a:t>
            </a:r>
          </a:p>
          <a:p>
            <a:r>
              <a:rPr lang="en-US" dirty="0"/>
              <a:t>Everyone treats each other properly</a:t>
            </a:r>
            <a:endParaRPr lang="en-US" b="1" dirty="0">
              <a:solidFill>
                <a:schemeClr val="accent2">
                  <a:lumMod val="40000"/>
                  <a:lumOff val="60000"/>
                </a:schemeClr>
              </a:solidFill>
            </a:endParaRPr>
          </a:p>
          <a:p>
            <a:r>
              <a:rPr lang="en-US" dirty="0"/>
              <a:t>Everyone treats creation properly</a:t>
            </a:r>
          </a:p>
          <a:p>
            <a:r>
              <a:rPr lang="en-US" dirty="0"/>
              <a:t>In a nutshell…</a:t>
            </a:r>
          </a:p>
        </p:txBody>
      </p:sp>
    </p:spTree>
    <p:extLst>
      <p:ext uri="{BB962C8B-B14F-4D97-AF65-F5344CB8AC3E}">
        <p14:creationId xmlns:p14="http://schemas.microsoft.com/office/powerpoint/2010/main" val="1758505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9</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God Speaking?</a:t>
            </a:r>
          </a:p>
        </p:txBody>
      </p:sp>
      <p:sp>
        <p:nvSpPr>
          <p:cNvPr id="10" name="Content Placeholder 6"/>
          <p:cNvSpPr>
            <a:spLocks noGrp="1"/>
          </p:cNvSpPr>
          <p:nvPr>
            <p:ph idx="1"/>
          </p:nvPr>
        </p:nvSpPr>
        <p:spPr>
          <a:xfrm>
            <a:off x="685800" y="1295400"/>
            <a:ext cx="7772400" cy="4648200"/>
          </a:xfrm>
        </p:spPr>
        <p:txBody>
          <a:bodyPr/>
          <a:lstStyle/>
          <a:p>
            <a:r>
              <a:rPr lang="en-US" dirty="0"/>
              <a:t>Imagine all the people</a:t>
            </a:r>
          </a:p>
          <a:p>
            <a:r>
              <a:rPr lang="en-US" dirty="0" err="1"/>
              <a:t>Livin</a:t>
            </a:r>
            <a:r>
              <a:rPr lang="en-US" dirty="0"/>
              <a:t>’ life in peace</a:t>
            </a:r>
          </a:p>
          <a:p>
            <a:r>
              <a:rPr lang="en-US" dirty="0"/>
              <a:t>You may say I’m a dreamer</a:t>
            </a:r>
          </a:p>
          <a:p>
            <a:r>
              <a:rPr lang="en-US" dirty="0"/>
              <a:t>But I’m not the only one</a:t>
            </a:r>
          </a:p>
          <a:p>
            <a:r>
              <a:rPr lang="en-US" dirty="0"/>
              <a:t>I hope someday you’ll join us</a:t>
            </a:r>
          </a:p>
          <a:p>
            <a:r>
              <a:rPr lang="en-US" dirty="0"/>
              <a:t>And the world will be as one</a:t>
            </a:r>
          </a:p>
          <a:p>
            <a:r>
              <a:rPr lang="en-US" i="1" dirty="0">
                <a:solidFill>
                  <a:srgbClr val="FFFF00"/>
                </a:solidFill>
              </a:rPr>
              <a:t>Imagine</a:t>
            </a:r>
            <a:r>
              <a:rPr lang="en-US" dirty="0"/>
              <a:t> – The Beatles</a:t>
            </a:r>
          </a:p>
        </p:txBody>
      </p:sp>
    </p:spTree>
    <p:extLst>
      <p:ext uri="{BB962C8B-B14F-4D97-AF65-F5344CB8AC3E}">
        <p14:creationId xmlns:p14="http://schemas.microsoft.com/office/powerpoint/2010/main" val="37797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anim calcmode="lin" valueType="num">
                                      <p:cBhvr>
                                        <p:cTn id="7"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9"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WER3D TRANSITION" val="DissolvingFlyThru.p3d 3"/>
  <p:tag name="POWER3D OPTIONS" val="Medium "/>
  <p:tag name="POWER3D SOUND" val="Dissolving Fly Thru"/>
</p:tagLst>
</file>

<file path=ppt/tags/tag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D:\Apps\Microsoft Office\Templates\Presentation Designs\Soaring.pot</Template>
  <TotalTime>20606</TotalTime>
  <Words>1947</Words>
  <Application>Microsoft Office PowerPoint</Application>
  <PresentationFormat>On-screen Show (4:3)</PresentationFormat>
  <Paragraphs>368</Paragraphs>
  <Slides>48</Slides>
  <Notes>48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Apple Garamond</vt:lpstr>
      <vt:lpstr>Arial</vt:lpstr>
      <vt:lpstr>Arial Unicode MS</vt:lpstr>
      <vt:lpstr>Bwgrkl</vt:lpstr>
      <vt:lpstr>Calibri</vt:lpstr>
      <vt:lpstr>KeplerStd-Regular</vt:lpstr>
      <vt:lpstr>Times New Roman</vt:lpstr>
      <vt:lpstr>Wingdings</vt:lpstr>
      <vt:lpstr>Soaring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HODSBS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Jurisdiction and the  Feasts of Yahweh</dc:title>
  <dc:creator>Jackie Miller</dc:creator>
  <cp:lastModifiedBy>Lee Miller</cp:lastModifiedBy>
  <cp:revision>3406</cp:revision>
  <cp:lastPrinted>1601-01-01T00:00:00Z</cp:lastPrinted>
  <dcterms:created xsi:type="dcterms:W3CDTF">2003-09-13T16:02:49Z</dcterms:created>
  <dcterms:modified xsi:type="dcterms:W3CDTF">2022-10-12T20:50:49Z</dcterms:modified>
</cp:coreProperties>
</file>