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1"/>
  </p:notesMasterIdLst>
  <p:handoutMasterIdLst>
    <p:handoutMasterId r:id="rId62"/>
  </p:handoutMasterIdLst>
  <p:sldIdLst>
    <p:sldId id="4288" r:id="rId2"/>
    <p:sldId id="2853" r:id="rId3"/>
    <p:sldId id="2761" r:id="rId4"/>
    <p:sldId id="4430" r:id="rId5"/>
    <p:sldId id="4391" r:id="rId6"/>
    <p:sldId id="4320" r:id="rId7"/>
    <p:sldId id="4395" r:id="rId8"/>
    <p:sldId id="4397" r:id="rId9"/>
    <p:sldId id="4398" r:id="rId10"/>
    <p:sldId id="4399" r:id="rId11"/>
    <p:sldId id="4396" r:id="rId12"/>
    <p:sldId id="4438" r:id="rId13"/>
    <p:sldId id="4400" r:id="rId14"/>
    <p:sldId id="4403" r:id="rId15"/>
    <p:sldId id="4402" r:id="rId16"/>
    <p:sldId id="4432" r:id="rId17"/>
    <p:sldId id="4433" r:id="rId18"/>
    <p:sldId id="4434" r:id="rId19"/>
    <p:sldId id="4435" r:id="rId20"/>
    <p:sldId id="4436" r:id="rId21"/>
    <p:sldId id="4437" r:id="rId22"/>
    <p:sldId id="4404" r:id="rId23"/>
    <p:sldId id="4406" r:id="rId24"/>
    <p:sldId id="4405" r:id="rId25"/>
    <p:sldId id="4408" r:id="rId26"/>
    <p:sldId id="4407" r:id="rId27"/>
    <p:sldId id="4411" r:id="rId28"/>
    <p:sldId id="4409" r:id="rId29"/>
    <p:sldId id="4412" r:id="rId30"/>
    <p:sldId id="4418" r:id="rId31"/>
    <p:sldId id="4413" r:id="rId32"/>
    <p:sldId id="4414" r:id="rId33"/>
    <p:sldId id="4415" r:id="rId34"/>
    <p:sldId id="4416" r:id="rId35"/>
    <p:sldId id="4417" r:id="rId36"/>
    <p:sldId id="4439" r:id="rId37"/>
    <p:sldId id="4419" r:id="rId38"/>
    <p:sldId id="4420" r:id="rId39"/>
    <p:sldId id="4429" r:id="rId40"/>
    <p:sldId id="4428" r:id="rId41"/>
    <p:sldId id="4421" r:id="rId42"/>
    <p:sldId id="4422" r:id="rId43"/>
    <p:sldId id="4423" r:id="rId44"/>
    <p:sldId id="4424" r:id="rId45"/>
    <p:sldId id="4425" r:id="rId46"/>
    <p:sldId id="4440" r:id="rId47"/>
    <p:sldId id="4441" r:id="rId48"/>
    <p:sldId id="4442" r:id="rId49"/>
    <p:sldId id="4443" r:id="rId50"/>
    <p:sldId id="4444" r:id="rId51"/>
    <p:sldId id="4445" r:id="rId52"/>
    <p:sldId id="4446" r:id="rId53"/>
    <p:sldId id="4370" r:id="rId54"/>
    <p:sldId id="4371" r:id="rId55"/>
    <p:sldId id="4447" r:id="rId56"/>
    <p:sldId id="4448" r:id="rId57"/>
    <p:sldId id="4449" r:id="rId58"/>
    <p:sldId id="4427" r:id="rId59"/>
    <p:sldId id="916" r:id="rId60"/>
  </p:sldIdLst>
  <p:sldSz cx="9144000" cy="6858000" type="screen4x3"/>
  <p:notesSz cx="7102475" cy="9388475"/>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270"/>
    <a:srgbClr val="FFCC99"/>
    <a:srgbClr val="625974"/>
    <a:srgbClr val="5E5470"/>
    <a:srgbClr val="443A56"/>
    <a:srgbClr val="282985"/>
    <a:srgbClr val="A132FD"/>
    <a:srgbClr val="A537FE"/>
    <a:srgbClr val="9900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2718" autoAdjust="0"/>
  </p:normalViewPr>
  <p:slideViewPr>
    <p:cSldViewPr>
      <p:cViewPr varScale="1">
        <p:scale>
          <a:sx n="68" d="100"/>
          <a:sy n="68" d="100"/>
        </p:scale>
        <p:origin x="1949" y="62"/>
      </p:cViewPr>
      <p:guideLst>
        <p:guide orient="horz" pos="2160"/>
        <p:guide pos="2880"/>
      </p:guideLst>
    </p:cSldViewPr>
  </p:slideViewPr>
  <p:outlineViewPr>
    <p:cViewPr>
      <p:scale>
        <a:sx n="33" d="100"/>
        <a:sy n="33" d="100"/>
      </p:scale>
      <p:origin x="0" y="15984"/>
    </p:cViewPr>
  </p:outlineViewPr>
  <p:notesTextViewPr>
    <p:cViewPr>
      <p:scale>
        <a:sx n="100" d="100"/>
        <a:sy n="100" d="100"/>
      </p:scale>
      <p:origin x="0" y="0"/>
    </p:cViewPr>
  </p:notesTextViewPr>
  <p:sorterViewPr>
    <p:cViewPr varScale="1">
      <p:scale>
        <a:sx n="1" d="1"/>
        <a:sy n="1" d="1"/>
      </p:scale>
      <p:origin x="0" y="-6900"/>
    </p:cViewPr>
  </p:sorterViewPr>
  <p:notesViewPr>
    <p:cSldViewPr>
      <p:cViewPr varScale="1">
        <p:scale>
          <a:sx n="86" d="100"/>
          <a:sy n="86" d="100"/>
        </p:scale>
        <p:origin x="-3726"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l" defTabSz="942975">
              <a:defRPr sz="1200" smtClean="0"/>
            </a:lvl1pPr>
          </a:lstStyle>
          <a:p>
            <a:pPr>
              <a:defRPr/>
            </a:pPr>
            <a:endParaRPr lang="en-US"/>
          </a:p>
        </p:txBody>
      </p:sp>
      <p:sp>
        <p:nvSpPr>
          <p:cNvPr id="445443" name="Rectangle 3"/>
          <p:cNvSpPr>
            <a:spLocks noGrp="1" noChangeArrowheads="1"/>
          </p:cNvSpPr>
          <p:nvPr>
            <p:ph type="dt" sz="quarter"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defTabSz="942975">
              <a:defRPr sz="1200" smtClean="0"/>
            </a:lvl1pPr>
          </a:lstStyle>
          <a:p>
            <a:pPr>
              <a:defRPr/>
            </a:pPr>
            <a:endParaRPr lang="en-US"/>
          </a:p>
        </p:txBody>
      </p:sp>
      <p:sp>
        <p:nvSpPr>
          <p:cNvPr id="445444" name="Rectangle 4"/>
          <p:cNvSpPr>
            <a:spLocks noGrp="1" noChangeArrowheads="1"/>
          </p:cNvSpPr>
          <p:nvPr>
            <p:ph type="ftr" sz="quarter" idx="2"/>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l" defTabSz="942975">
              <a:defRPr sz="1200" smtClean="0"/>
            </a:lvl1pPr>
          </a:lstStyle>
          <a:p>
            <a:pPr>
              <a:defRPr/>
            </a:pPr>
            <a:endParaRPr lang="en-US"/>
          </a:p>
        </p:txBody>
      </p:sp>
      <p:sp>
        <p:nvSpPr>
          <p:cNvPr id="445445" name="Rectangle 5"/>
          <p:cNvSpPr>
            <a:spLocks noGrp="1" noChangeArrowheads="1"/>
          </p:cNvSpPr>
          <p:nvPr>
            <p:ph type="sldNum" sz="quarter" idx="3"/>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defTabSz="942975">
              <a:defRPr sz="1200" smtClean="0"/>
            </a:lvl1pPr>
          </a:lstStyle>
          <a:p>
            <a:pPr>
              <a:defRPr/>
            </a:pPr>
            <a:fld id="{C4598FA7-B253-4FA6-A0C9-34E4E2A0CFA9}" type="slidenum">
              <a:rPr lang="en-US"/>
              <a:pPr>
                <a:defRPr/>
              </a:pPr>
              <a:t>‹#›</a:t>
            </a:fld>
            <a:endParaRPr lang="en-US"/>
          </a:p>
        </p:txBody>
      </p:sp>
    </p:spTree>
    <p:extLst>
      <p:ext uri="{BB962C8B-B14F-4D97-AF65-F5344CB8AC3E}">
        <p14:creationId xmlns:p14="http://schemas.microsoft.com/office/powerpoint/2010/main" val="3646215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Rectangle 2"/>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l" defTabSz="942975">
              <a:defRPr sz="1200" smtClean="0"/>
            </a:lvl1pPr>
          </a:lstStyle>
          <a:p>
            <a:pPr>
              <a:defRPr/>
            </a:pPr>
            <a:endParaRPr lang="en-US"/>
          </a:p>
        </p:txBody>
      </p:sp>
      <p:sp>
        <p:nvSpPr>
          <p:cNvPr id="447491" name="Rectangle 3"/>
          <p:cNvSpPr>
            <a:spLocks noGrp="1" noChangeArrowheads="1"/>
          </p:cNvSpPr>
          <p:nvPr>
            <p:ph type="dt"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defTabSz="942975">
              <a:defRPr sz="1200" smtClean="0"/>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7493" name="Rectangle 5"/>
          <p:cNvSpPr>
            <a:spLocks noGrp="1" noChangeArrowheads="1"/>
          </p:cNvSpPr>
          <p:nvPr>
            <p:ph type="body" sz="quarter" idx="3"/>
          </p:nvPr>
        </p:nvSpPr>
        <p:spPr bwMode="auto">
          <a:xfrm>
            <a:off x="947738" y="4459288"/>
            <a:ext cx="52070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7494" name="Rectangle 6"/>
          <p:cNvSpPr>
            <a:spLocks noGrp="1" noChangeArrowheads="1"/>
          </p:cNvSpPr>
          <p:nvPr>
            <p:ph type="ftr" sz="quarter" idx="4"/>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l" defTabSz="942975">
              <a:defRPr sz="1200" smtClean="0"/>
            </a:lvl1pPr>
          </a:lstStyle>
          <a:p>
            <a:pPr>
              <a:defRPr/>
            </a:pPr>
            <a:endParaRPr lang="en-US"/>
          </a:p>
        </p:txBody>
      </p:sp>
      <p:sp>
        <p:nvSpPr>
          <p:cNvPr id="447495" name="Rectangle 7"/>
          <p:cNvSpPr>
            <a:spLocks noGrp="1" noChangeArrowheads="1"/>
          </p:cNvSpPr>
          <p:nvPr>
            <p:ph type="sldNum" sz="quarter" idx="5"/>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defTabSz="942975">
              <a:defRPr sz="1200" smtClean="0"/>
            </a:lvl1pPr>
          </a:lstStyle>
          <a:p>
            <a:pPr>
              <a:defRPr/>
            </a:pPr>
            <a:fld id="{84B854D0-CE80-4EF0-B80A-0AFFF5B99B33}" type="slidenum">
              <a:rPr lang="en-US"/>
              <a:pPr>
                <a:defRPr/>
              </a:pPr>
              <a:t>‹#›</a:t>
            </a:fld>
            <a:endParaRPr lang="en-US"/>
          </a:p>
        </p:txBody>
      </p:sp>
    </p:spTree>
    <p:extLst>
      <p:ext uri="{BB962C8B-B14F-4D97-AF65-F5344CB8AC3E}">
        <p14:creationId xmlns:p14="http://schemas.microsoft.com/office/powerpoint/2010/main" val="501380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C18DD5-659E-4511-8F05-9DC7BDC24BF4}" type="slidenum">
              <a:rPr lang="en-US" smtClean="0"/>
              <a:pPr>
                <a:defRPr/>
              </a:pPr>
              <a:t>1</a:t>
            </a:fld>
            <a:endParaRPr lang="en-US"/>
          </a:p>
        </p:txBody>
      </p:sp>
    </p:spTree>
    <p:extLst>
      <p:ext uri="{BB962C8B-B14F-4D97-AF65-F5344CB8AC3E}">
        <p14:creationId xmlns:p14="http://schemas.microsoft.com/office/powerpoint/2010/main" val="423270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10</a:t>
            </a:fld>
            <a:endParaRPr lang="en-US"/>
          </a:p>
        </p:txBody>
      </p:sp>
    </p:spTree>
    <p:extLst>
      <p:ext uri="{BB962C8B-B14F-4D97-AF65-F5344CB8AC3E}">
        <p14:creationId xmlns:p14="http://schemas.microsoft.com/office/powerpoint/2010/main" val="381926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11</a:t>
            </a:fld>
            <a:endParaRPr lang="en-US"/>
          </a:p>
        </p:txBody>
      </p:sp>
    </p:spTree>
    <p:extLst>
      <p:ext uri="{BB962C8B-B14F-4D97-AF65-F5344CB8AC3E}">
        <p14:creationId xmlns:p14="http://schemas.microsoft.com/office/powerpoint/2010/main" val="328262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12</a:t>
            </a:fld>
            <a:endParaRPr lang="en-US"/>
          </a:p>
        </p:txBody>
      </p:sp>
    </p:spTree>
    <p:extLst>
      <p:ext uri="{BB962C8B-B14F-4D97-AF65-F5344CB8AC3E}">
        <p14:creationId xmlns:p14="http://schemas.microsoft.com/office/powerpoint/2010/main" val="1598012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13</a:t>
            </a:fld>
            <a:endParaRPr lang="en-US"/>
          </a:p>
        </p:txBody>
      </p:sp>
    </p:spTree>
    <p:extLst>
      <p:ext uri="{BB962C8B-B14F-4D97-AF65-F5344CB8AC3E}">
        <p14:creationId xmlns:p14="http://schemas.microsoft.com/office/powerpoint/2010/main" val="1772236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14</a:t>
            </a:fld>
            <a:endParaRPr lang="en-US"/>
          </a:p>
        </p:txBody>
      </p:sp>
    </p:spTree>
    <p:extLst>
      <p:ext uri="{BB962C8B-B14F-4D97-AF65-F5344CB8AC3E}">
        <p14:creationId xmlns:p14="http://schemas.microsoft.com/office/powerpoint/2010/main" val="1863120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15</a:t>
            </a:fld>
            <a:endParaRPr lang="en-US"/>
          </a:p>
        </p:txBody>
      </p:sp>
    </p:spTree>
    <p:extLst>
      <p:ext uri="{BB962C8B-B14F-4D97-AF65-F5344CB8AC3E}">
        <p14:creationId xmlns:p14="http://schemas.microsoft.com/office/powerpoint/2010/main" val="96937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16</a:t>
            </a:fld>
            <a:endParaRPr lang="en-US"/>
          </a:p>
        </p:txBody>
      </p:sp>
    </p:spTree>
    <p:extLst>
      <p:ext uri="{BB962C8B-B14F-4D97-AF65-F5344CB8AC3E}">
        <p14:creationId xmlns:p14="http://schemas.microsoft.com/office/powerpoint/2010/main" val="271385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17</a:t>
            </a:fld>
            <a:endParaRPr lang="en-US"/>
          </a:p>
        </p:txBody>
      </p:sp>
    </p:spTree>
    <p:extLst>
      <p:ext uri="{BB962C8B-B14F-4D97-AF65-F5344CB8AC3E}">
        <p14:creationId xmlns:p14="http://schemas.microsoft.com/office/powerpoint/2010/main" val="1323092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18</a:t>
            </a:fld>
            <a:endParaRPr lang="en-US"/>
          </a:p>
        </p:txBody>
      </p:sp>
    </p:spTree>
    <p:extLst>
      <p:ext uri="{BB962C8B-B14F-4D97-AF65-F5344CB8AC3E}">
        <p14:creationId xmlns:p14="http://schemas.microsoft.com/office/powerpoint/2010/main" val="323162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19</a:t>
            </a:fld>
            <a:endParaRPr lang="en-US"/>
          </a:p>
        </p:txBody>
      </p:sp>
    </p:spTree>
    <p:extLst>
      <p:ext uri="{BB962C8B-B14F-4D97-AF65-F5344CB8AC3E}">
        <p14:creationId xmlns:p14="http://schemas.microsoft.com/office/powerpoint/2010/main" val="70744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a:t>
            </a:fld>
            <a:endParaRPr lang="en-US"/>
          </a:p>
        </p:txBody>
      </p:sp>
    </p:spTree>
    <p:extLst>
      <p:ext uri="{BB962C8B-B14F-4D97-AF65-F5344CB8AC3E}">
        <p14:creationId xmlns:p14="http://schemas.microsoft.com/office/powerpoint/2010/main" val="85295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20</a:t>
            </a:fld>
            <a:endParaRPr lang="en-US"/>
          </a:p>
        </p:txBody>
      </p:sp>
    </p:spTree>
    <p:extLst>
      <p:ext uri="{BB962C8B-B14F-4D97-AF65-F5344CB8AC3E}">
        <p14:creationId xmlns:p14="http://schemas.microsoft.com/office/powerpoint/2010/main" val="3125372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21</a:t>
            </a:fld>
            <a:endParaRPr lang="en-US"/>
          </a:p>
        </p:txBody>
      </p:sp>
    </p:spTree>
    <p:extLst>
      <p:ext uri="{BB962C8B-B14F-4D97-AF65-F5344CB8AC3E}">
        <p14:creationId xmlns:p14="http://schemas.microsoft.com/office/powerpoint/2010/main" val="271817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first time in Antioch </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22</a:t>
            </a:fld>
            <a:endParaRPr lang="en-US"/>
          </a:p>
        </p:txBody>
      </p:sp>
    </p:spTree>
    <p:extLst>
      <p:ext uri="{BB962C8B-B14F-4D97-AF65-F5344CB8AC3E}">
        <p14:creationId xmlns:p14="http://schemas.microsoft.com/office/powerpoint/2010/main" val="3016516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first time in Antioch </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23</a:t>
            </a:fld>
            <a:endParaRPr lang="en-US"/>
          </a:p>
        </p:txBody>
      </p:sp>
    </p:spTree>
    <p:extLst>
      <p:ext uri="{BB962C8B-B14F-4D97-AF65-F5344CB8AC3E}">
        <p14:creationId xmlns:p14="http://schemas.microsoft.com/office/powerpoint/2010/main" val="380015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first time in Antioch </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24</a:t>
            </a:fld>
            <a:endParaRPr lang="en-US"/>
          </a:p>
        </p:txBody>
      </p:sp>
    </p:spTree>
    <p:extLst>
      <p:ext uri="{BB962C8B-B14F-4D97-AF65-F5344CB8AC3E}">
        <p14:creationId xmlns:p14="http://schemas.microsoft.com/office/powerpoint/2010/main" val="1316278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25</a:t>
            </a:fld>
            <a:endParaRPr lang="en-US"/>
          </a:p>
        </p:txBody>
      </p:sp>
    </p:spTree>
    <p:extLst>
      <p:ext uri="{BB962C8B-B14F-4D97-AF65-F5344CB8AC3E}">
        <p14:creationId xmlns:p14="http://schemas.microsoft.com/office/powerpoint/2010/main" val="2370304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26</a:t>
            </a:fld>
            <a:endParaRPr lang="en-US"/>
          </a:p>
        </p:txBody>
      </p:sp>
    </p:spTree>
    <p:extLst>
      <p:ext uri="{BB962C8B-B14F-4D97-AF65-F5344CB8AC3E}">
        <p14:creationId xmlns:p14="http://schemas.microsoft.com/office/powerpoint/2010/main" val="3498179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27</a:t>
            </a:fld>
            <a:endParaRPr lang="en-US"/>
          </a:p>
        </p:txBody>
      </p:sp>
    </p:spTree>
    <p:extLst>
      <p:ext uri="{BB962C8B-B14F-4D97-AF65-F5344CB8AC3E}">
        <p14:creationId xmlns:p14="http://schemas.microsoft.com/office/powerpoint/2010/main" val="4168668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28</a:t>
            </a:fld>
            <a:endParaRPr lang="en-US"/>
          </a:p>
        </p:txBody>
      </p:sp>
    </p:spTree>
    <p:extLst>
      <p:ext uri="{BB962C8B-B14F-4D97-AF65-F5344CB8AC3E}">
        <p14:creationId xmlns:p14="http://schemas.microsoft.com/office/powerpoint/2010/main" val="1227046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29</a:t>
            </a:fld>
            <a:endParaRPr lang="en-US"/>
          </a:p>
        </p:txBody>
      </p:sp>
    </p:spTree>
    <p:extLst>
      <p:ext uri="{BB962C8B-B14F-4D97-AF65-F5344CB8AC3E}">
        <p14:creationId xmlns:p14="http://schemas.microsoft.com/office/powerpoint/2010/main" val="260819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a:t>
            </a:fld>
            <a:endParaRPr lang="en-US"/>
          </a:p>
        </p:txBody>
      </p:sp>
    </p:spTree>
    <p:extLst>
      <p:ext uri="{BB962C8B-B14F-4D97-AF65-F5344CB8AC3E}">
        <p14:creationId xmlns:p14="http://schemas.microsoft.com/office/powerpoint/2010/main" val="3422720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30</a:t>
            </a:fld>
            <a:endParaRPr lang="en-US"/>
          </a:p>
        </p:txBody>
      </p:sp>
    </p:spTree>
    <p:extLst>
      <p:ext uri="{BB962C8B-B14F-4D97-AF65-F5344CB8AC3E}">
        <p14:creationId xmlns:p14="http://schemas.microsoft.com/office/powerpoint/2010/main" val="1510186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31</a:t>
            </a:fld>
            <a:endParaRPr lang="en-US"/>
          </a:p>
        </p:txBody>
      </p:sp>
    </p:spTree>
    <p:extLst>
      <p:ext uri="{BB962C8B-B14F-4D97-AF65-F5344CB8AC3E}">
        <p14:creationId xmlns:p14="http://schemas.microsoft.com/office/powerpoint/2010/main" val="1230529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32</a:t>
            </a:fld>
            <a:endParaRPr lang="en-US"/>
          </a:p>
        </p:txBody>
      </p:sp>
    </p:spTree>
    <p:extLst>
      <p:ext uri="{BB962C8B-B14F-4D97-AF65-F5344CB8AC3E}">
        <p14:creationId xmlns:p14="http://schemas.microsoft.com/office/powerpoint/2010/main" val="2424700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33</a:t>
            </a:fld>
            <a:endParaRPr lang="en-US"/>
          </a:p>
        </p:txBody>
      </p:sp>
    </p:spTree>
    <p:extLst>
      <p:ext uri="{BB962C8B-B14F-4D97-AF65-F5344CB8AC3E}">
        <p14:creationId xmlns:p14="http://schemas.microsoft.com/office/powerpoint/2010/main" val="1964612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34</a:t>
            </a:fld>
            <a:endParaRPr lang="en-US"/>
          </a:p>
        </p:txBody>
      </p:sp>
    </p:spTree>
    <p:extLst>
      <p:ext uri="{BB962C8B-B14F-4D97-AF65-F5344CB8AC3E}">
        <p14:creationId xmlns:p14="http://schemas.microsoft.com/office/powerpoint/2010/main" val="905695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Profound implications</a:t>
            </a:r>
          </a:p>
          <a:p>
            <a:r>
              <a:rPr lang="en-US" dirty="0"/>
              <a:t>Only for the faith called “Christianity”</a:t>
            </a:r>
          </a:p>
          <a:p>
            <a:r>
              <a:rPr lang="en-US" dirty="0"/>
              <a:t>Not for the sect of the Nazarene</a:t>
            </a:r>
          </a:p>
          <a:p>
            <a:endParaRPr lang="en-US" dirty="0"/>
          </a:p>
          <a:p>
            <a:r>
              <a:rPr lang="en-US" dirty="0"/>
              <a:t>What is the title of this presentation???</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35</a:t>
            </a:fld>
            <a:endParaRPr lang="en-US"/>
          </a:p>
        </p:txBody>
      </p:sp>
    </p:spTree>
    <p:extLst>
      <p:ext uri="{BB962C8B-B14F-4D97-AF65-F5344CB8AC3E}">
        <p14:creationId xmlns:p14="http://schemas.microsoft.com/office/powerpoint/2010/main" val="1674922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36</a:t>
            </a:fld>
            <a:endParaRPr lang="en-US"/>
          </a:p>
        </p:txBody>
      </p:sp>
    </p:spTree>
    <p:extLst>
      <p:ext uri="{BB962C8B-B14F-4D97-AF65-F5344CB8AC3E}">
        <p14:creationId xmlns:p14="http://schemas.microsoft.com/office/powerpoint/2010/main" val="2295696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37</a:t>
            </a:fld>
            <a:endParaRPr lang="en-US"/>
          </a:p>
        </p:txBody>
      </p:sp>
    </p:spTree>
    <p:extLst>
      <p:ext uri="{BB962C8B-B14F-4D97-AF65-F5344CB8AC3E}">
        <p14:creationId xmlns:p14="http://schemas.microsoft.com/office/powerpoint/2010/main" val="2780652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38</a:t>
            </a:fld>
            <a:endParaRPr lang="en-US"/>
          </a:p>
        </p:txBody>
      </p:sp>
    </p:spTree>
    <p:extLst>
      <p:ext uri="{BB962C8B-B14F-4D97-AF65-F5344CB8AC3E}">
        <p14:creationId xmlns:p14="http://schemas.microsoft.com/office/powerpoint/2010/main" val="3994607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39</a:t>
            </a:fld>
            <a:endParaRPr lang="en-US"/>
          </a:p>
        </p:txBody>
      </p:sp>
    </p:spTree>
    <p:extLst>
      <p:ext uri="{BB962C8B-B14F-4D97-AF65-F5344CB8AC3E}">
        <p14:creationId xmlns:p14="http://schemas.microsoft.com/office/powerpoint/2010/main" val="428071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a:t>
            </a:fld>
            <a:endParaRPr lang="en-US"/>
          </a:p>
        </p:txBody>
      </p:sp>
    </p:spTree>
    <p:extLst>
      <p:ext uri="{BB962C8B-B14F-4D97-AF65-F5344CB8AC3E}">
        <p14:creationId xmlns:p14="http://schemas.microsoft.com/office/powerpoint/2010/main" val="2933418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40</a:t>
            </a:fld>
            <a:endParaRPr lang="en-US"/>
          </a:p>
        </p:txBody>
      </p:sp>
    </p:spTree>
    <p:extLst>
      <p:ext uri="{BB962C8B-B14F-4D97-AF65-F5344CB8AC3E}">
        <p14:creationId xmlns:p14="http://schemas.microsoft.com/office/powerpoint/2010/main" val="1077149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41</a:t>
            </a:fld>
            <a:endParaRPr lang="en-US"/>
          </a:p>
        </p:txBody>
      </p:sp>
    </p:spTree>
    <p:extLst>
      <p:ext uri="{BB962C8B-B14F-4D97-AF65-F5344CB8AC3E}">
        <p14:creationId xmlns:p14="http://schemas.microsoft.com/office/powerpoint/2010/main" val="2740699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42</a:t>
            </a:fld>
            <a:endParaRPr lang="en-US"/>
          </a:p>
        </p:txBody>
      </p:sp>
    </p:spTree>
    <p:extLst>
      <p:ext uri="{BB962C8B-B14F-4D97-AF65-F5344CB8AC3E}">
        <p14:creationId xmlns:p14="http://schemas.microsoft.com/office/powerpoint/2010/main" val="2777374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43</a:t>
            </a:fld>
            <a:endParaRPr lang="en-US"/>
          </a:p>
        </p:txBody>
      </p:sp>
    </p:spTree>
    <p:extLst>
      <p:ext uri="{BB962C8B-B14F-4D97-AF65-F5344CB8AC3E}">
        <p14:creationId xmlns:p14="http://schemas.microsoft.com/office/powerpoint/2010/main" val="3038676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44</a:t>
            </a:fld>
            <a:endParaRPr lang="en-US"/>
          </a:p>
        </p:txBody>
      </p:sp>
    </p:spTree>
    <p:extLst>
      <p:ext uri="{BB962C8B-B14F-4D97-AF65-F5344CB8AC3E}">
        <p14:creationId xmlns:p14="http://schemas.microsoft.com/office/powerpoint/2010/main" val="1233080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45</a:t>
            </a:fld>
            <a:endParaRPr lang="en-US"/>
          </a:p>
        </p:txBody>
      </p:sp>
    </p:spTree>
    <p:extLst>
      <p:ext uri="{BB962C8B-B14F-4D97-AF65-F5344CB8AC3E}">
        <p14:creationId xmlns:p14="http://schemas.microsoft.com/office/powerpoint/2010/main" val="1078595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46</a:t>
            </a:fld>
            <a:endParaRPr lang="en-US"/>
          </a:p>
        </p:txBody>
      </p:sp>
    </p:spTree>
    <p:extLst>
      <p:ext uri="{BB962C8B-B14F-4D97-AF65-F5344CB8AC3E}">
        <p14:creationId xmlns:p14="http://schemas.microsoft.com/office/powerpoint/2010/main" val="271225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47</a:t>
            </a:fld>
            <a:endParaRPr lang="en-US"/>
          </a:p>
        </p:txBody>
      </p:sp>
    </p:spTree>
    <p:extLst>
      <p:ext uri="{BB962C8B-B14F-4D97-AF65-F5344CB8AC3E}">
        <p14:creationId xmlns:p14="http://schemas.microsoft.com/office/powerpoint/2010/main" val="62383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48</a:t>
            </a:fld>
            <a:endParaRPr lang="en-US"/>
          </a:p>
        </p:txBody>
      </p:sp>
    </p:spTree>
    <p:extLst>
      <p:ext uri="{BB962C8B-B14F-4D97-AF65-F5344CB8AC3E}">
        <p14:creationId xmlns:p14="http://schemas.microsoft.com/office/powerpoint/2010/main" val="227212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49</a:t>
            </a:fld>
            <a:endParaRPr lang="en-US"/>
          </a:p>
        </p:txBody>
      </p:sp>
    </p:spTree>
    <p:extLst>
      <p:ext uri="{BB962C8B-B14F-4D97-AF65-F5344CB8AC3E}">
        <p14:creationId xmlns:p14="http://schemas.microsoft.com/office/powerpoint/2010/main" val="87389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a:t>
            </a:fld>
            <a:endParaRPr lang="en-US"/>
          </a:p>
        </p:txBody>
      </p:sp>
    </p:spTree>
    <p:extLst>
      <p:ext uri="{BB962C8B-B14F-4D97-AF65-F5344CB8AC3E}">
        <p14:creationId xmlns:p14="http://schemas.microsoft.com/office/powerpoint/2010/main" val="1243878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50</a:t>
            </a:fld>
            <a:endParaRPr lang="en-US"/>
          </a:p>
        </p:txBody>
      </p:sp>
    </p:spTree>
    <p:extLst>
      <p:ext uri="{BB962C8B-B14F-4D97-AF65-F5344CB8AC3E}">
        <p14:creationId xmlns:p14="http://schemas.microsoft.com/office/powerpoint/2010/main" val="1588921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51</a:t>
            </a:fld>
            <a:endParaRPr lang="en-US"/>
          </a:p>
        </p:txBody>
      </p:sp>
    </p:spTree>
    <p:extLst>
      <p:ext uri="{BB962C8B-B14F-4D97-AF65-F5344CB8AC3E}">
        <p14:creationId xmlns:p14="http://schemas.microsoft.com/office/powerpoint/2010/main" val="929900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52</a:t>
            </a:fld>
            <a:endParaRPr lang="en-US"/>
          </a:p>
        </p:txBody>
      </p:sp>
    </p:spTree>
    <p:extLst>
      <p:ext uri="{BB962C8B-B14F-4D97-AF65-F5344CB8AC3E}">
        <p14:creationId xmlns:p14="http://schemas.microsoft.com/office/powerpoint/2010/main" val="1423108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53</a:t>
            </a:fld>
            <a:endParaRPr lang="en-US"/>
          </a:p>
        </p:txBody>
      </p:sp>
    </p:spTree>
    <p:extLst>
      <p:ext uri="{BB962C8B-B14F-4D97-AF65-F5344CB8AC3E}">
        <p14:creationId xmlns:p14="http://schemas.microsoft.com/office/powerpoint/2010/main" val="1485985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54</a:t>
            </a:fld>
            <a:endParaRPr lang="en-US"/>
          </a:p>
        </p:txBody>
      </p:sp>
    </p:spTree>
    <p:extLst>
      <p:ext uri="{BB962C8B-B14F-4D97-AF65-F5344CB8AC3E}">
        <p14:creationId xmlns:p14="http://schemas.microsoft.com/office/powerpoint/2010/main" val="2548947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55</a:t>
            </a:fld>
            <a:endParaRPr lang="en-US"/>
          </a:p>
        </p:txBody>
      </p:sp>
    </p:spTree>
    <p:extLst>
      <p:ext uri="{BB962C8B-B14F-4D97-AF65-F5344CB8AC3E}">
        <p14:creationId xmlns:p14="http://schemas.microsoft.com/office/powerpoint/2010/main" val="37982929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56</a:t>
            </a:fld>
            <a:endParaRPr lang="en-US"/>
          </a:p>
        </p:txBody>
      </p:sp>
    </p:spTree>
    <p:extLst>
      <p:ext uri="{BB962C8B-B14F-4D97-AF65-F5344CB8AC3E}">
        <p14:creationId xmlns:p14="http://schemas.microsoft.com/office/powerpoint/2010/main" val="1821977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57</a:t>
            </a:fld>
            <a:endParaRPr lang="en-US"/>
          </a:p>
        </p:txBody>
      </p:sp>
    </p:spTree>
    <p:extLst>
      <p:ext uri="{BB962C8B-B14F-4D97-AF65-F5344CB8AC3E}">
        <p14:creationId xmlns:p14="http://schemas.microsoft.com/office/powerpoint/2010/main" val="1780312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58</a:t>
            </a:fld>
            <a:endParaRPr lang="en-US"/>
          </a:p>
        </p:txBody>
      </p:sp>
    </p:spTree>
    <p:extLst>
      <p:ext uri="{BB962C8B-B14F-4D97-AF65-F5344CB8AC3E}">
        <p14:creationId xmlns:p14="http://schemas.microsoft.com/office/powerpoint/2010/main" val="894433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59</a:t>
            </a:fld>
            <a:endParaRPr lang="en-US"/>
          </a:p>
        </p:txBody>
      </p:sp>
    </p:spTree>
    <p:extLst>
      <p:ext uri="{BB962C8B-B14F-4D97-AF65-F5344CB8AC3E}">
        <p14:creationId xmlns:p14="http://schemas.microsoft.com/office/powerpoint/2010/main" val="26478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6</a:t>
            </a:fld>
            <a:endParaRPr lang="en-US"/>
          </a:p>
        </p:txBody>
      </p:sp>
    </p:spTree>
    <p:extLst>
      <p:ext uri="{BB962C8B-B14F-4D97-AF65-F5344CB8AC3E}">
        <p14:creationId xmlns:p14="http://schemas.microsoft.com/office/powerpoint/2010/main" val="27791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7</a:t>
            </a:fld>
            <a:endParaRPr lang="en-US"/>
          </a:p>
        </p:txBody>
      </p:sp>
    </p:spTree>
    <p:extLst>
      <p:ext uri="{BB962C8B-B14F-4D97-AF65-F5344CB8AC3E}">
        <p14:creationId xmlns:p14="http://schemas.microsoft.com/office/powerpoint/2010/main" val="339001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8</a:t>
            </a:fld>
            <a:endParaRPr lang="en-US"/>
          </a:p>
        </p:txBody>
      </p:sp>
    </p:spTree>
    <p:extLst>
      <p:ext uri="{BB962C8B-B14F-4D97-AF65-F5344CB8AC3E}">
        <p14:creationId xmlns:p14="http://schemas.microsoft.com/office/powerpoint/2010/main" val="68019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9</a:t>
            </a:fld>
            <a:endParaRPr lang="en-US"/>
          </a:p>
        </p:txBody>
      </p:sp>
    </p:spTree>
    <p:extLst>
      <p:ext uri="{BB962C8B-B14F-4D97-AF65-F5344CB8AC3E}">
        <p14:creationId xmlns:p14="http://schemas.microsoft.com/office/powerpoint/2010/main" val="4063336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noProof="0"/>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en-US" noProof="0"/>
              <a:t>Click to edit Master subtitle style</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E35B498D-AF6D-4A9A-8BBC-0F220877D12F}" type="slidenum">
              <a:rPr lang="en-US"/>
              <a:pPr>
                <a:defRPr/>
              </a:pPr>
              <a:t>‹#›</a:t>
            </a:fld>
            <a:endParaRPr lang="en-US"/>
          </a:p>
        </p:txBody>
      </p:sp>
    </p:spTree>
    <p:extLst>
      <p:ext uri="{BB962C8B-B14F-4D97-AF65-F5344CB8AC3E}">
        <p14:creationId xmlns:p14="http://schemas.microsoft.com/office/powerpoint/2010/main" val="368496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CD6CF20D-249B-4855-8022-577711CB7AE2}" type="slidenum">
              <a:rPr lang="en-US"/>
              <a:pPr>
                <a:defRPr/>
              </a:pPr>
              <a:t>‹#›</a:t>
            </a:fld>
            <a:endParaRPr lang="en-US"/>
          </a:p>
        </p:txBody>
      </p:sp>
    </p:spTree>
    <p:extLst>
      <p:ext uri="{BB962C8B-B14F-4D97-AF65-F5344CB8AC3E}">
        <p14:creationId xmlns:p14="http://schemas.microsoft.com/office/powerpoint/2010/main" val="361302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27968215-7172-4118-BC6E-09B40AE892AB}" type="slidenum">
              <a:rPr lang="en-US"/>
              <a:pPr>
                <a:defRPr/>
              </a:pPr>
              <a:t>‹#›</a:t>
            </a:fld>
            <a:endParaRPr lang="en-US"/>
          </a:p>
        </p:txBody>
      </p:sp>
    </p:spTree>
    <p:extLst>
      <p:ext uri="{BB962C8B-B14F-4D97-AF65-F5344CB8AC3E}">
        <p14:creationId xmlns:p14="http://schemas.microsoft.com/office/powerpoint/2010/main" val="386657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400">
                <a:latin typeface="Apple Garamond" pitchFamily="2" charset="0"/>
              </a:defRPr>
            </a:lvl1pPr>
          </a:lstStyle>
          <a:p>
            <a:r>
              <a:rPr lang="en-US" dirty="0"/>
              <a:t>Click to edit Master title style</a:t>
            </a:r>
          </a:p>
        </p:txBody>
      </p:sp>
      <p:sp>
        <p:nvSpPr>
          <p:cNvPr id="3" name="Content Placeholder 2"/>
          <p:cNvSpPr>
            <a:spLocks noGrp="1"/>
          </p:cNvSpPr>
          <p:nvPr>
            <p:ph idx="1"/>
          </p:nvPr>
        </p:nvSpPr>
        <p:spPr>
          <a:xfrm>
            <a:off x="685800" y="990600"/>
            <a:ext cx="777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a:defRPr/>
            </a:pPr>
            <a:r>
              <a:rPr lang="en-US"/>
              <a:t>October 13, 2022</a:t>
            </a:r>
          </a:p>
        </p:txBody>
      </p:sp>
      <p:sp>
        <p:nvSpPr>
          <p:cNvPr id="8" name="Footer Placeholder 7"/>
          <p:cNvSpPr>
            <a:spLocks noGrp="1"/>
          </p:cNvSpPr>
          <p:nvPr>
            <p:ph type="ftr" sz="quarter" idx="11"/>
          </p:nvPr>
        </p:nvSpPr>
        <p:spPr/>
        <p:txBody>
          <a:bodyPr/>
          <a:lstStyle/>
          <a:p>
            <a:pPr>
              <a:defRPr/>
            </a:pPr>
            <a:r>
              <a:rPr lang="en-US"/>
              <a:t>http://hodf.org</a:t>
            </a:r>
          </a:p>
        </p:txBody>
      </p:sp>
      <p:sp>
        <p:nvSpPr>
          <p:cNvPr id="9" name="Slide Number Placeholder 8"/>
          <p:cNvSpPr>
            <a:spLocks noGrp="1"/>
          </p:cNvSpPr>
          <p:nvPr>
            <p:ph type="sldNum" sz="quarter" idx="12"/>
          </p:nvPr>
        </p:nvSpPr>
        <p:spPr/>
        <p:txBody>
          <a:bodyPr/>
          <a:lstStyle/>
          <a:p>
            <a:pPr>
              <a:defRPr/>
            </a:pPr>
            <a:fld id="{EDE35730-8406-495D-95D0-BA17C0CC0054}" type="slidenum">
              <a:rPr lang="en-US" smtClean="0"/>
              <a:pPr>
                <a:defRPr/>
              </a:pPr>
              <a:t>‹#›</a:t>
            </a:fld>
            <a:endParaRPr lang="en-US"/>
          </a:p>
        </p:txBody>
      </p:sp>
    </p:spTree>
    <p:extLst>
      <p:ext uri="{BB962C8B-B14F-4D97-AF65-F5344CB8AC3E}">
        <p14:creationId xmlns:p14="http://schemas.microsoft.com/office/powerpoint/2010/main" val="1862570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F6195977-16E6-49D8-9649-AD2D215A9C47}" type="slidenum">
              <a:rPr lang="en-US"/>
              <a:pPr>
                <a:defRPr/>
              </a:pPr>
              <a:t>‹#›</a:t>
            </a:fld>
            <a:endParaRPr lang="en-US"/>
          </a:p>
        </p:txBody>
      </p:sp>
    </p:spTree>
    <p:extLst>
      <p:ext uri="{BB962C8B-B14F-4D97-AF65-F5344CB8AC3E}">
        <p14:creationId xmlns:p14="http://schemas.microsoft.com/office/powerpoint/2010/main" val="424032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843160B0-5375-4810-93EA-3922030DC321}" type="slidenum">
              <a:rPr lang="en-US"/>
              <a:pPr>
                <a:defRPr/>
              </a:pPr>
              <a:t>‹#›</a:t>
            </a:fld>
            <a:endParaRPr lang="en-US"/>
          </a:p>
        </p:txBody>
      </p:sp>
    </p:spTree>
    <p:extLst>
      <p:ext uri="{BB962C8B-B14F-4D97-AF65-F5344CB8AC3E}">
        <p14:creationId xmlns:p14="http://schemas.microsoft.com/office/powerpoint/2010/main" val="3303874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8"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9" name="Rectangle 9"/>
          <p:cNvSpPr>
            <a:spLocks noGrp="1" noChangeArrowheads="1"/>
          </p:cNvSpPr>
          <p:nvPr>
            <p:ph type="sldNum" sz="quarter" idx="12"/>
          </p:nvPr>
        </p:nvSpPr>
        <p:spPr>
          <a:ln/>
        </p:spPr>
        <p:txBody>
          <a:bodyPr/>
          <a:lstStyle>
            <a:lvl1pPr>
              <a:defRPr/>
            </a:lvl1pPr>
          </a:lstStyle>
          <a:p>
            <a:pPr>
              <a:defRPr/>
            </a:pPr>
            <a:fld id="{44DB063D-2DE4-4BC9-A645-C4E65F2A4328}" type="slidenum">
              <a:rPr lang="en-US"/>
              <a:pPr>
                <a:defRPr/>
              </a:pPr>
              <a:t>‹#›</a:t>
            </a:fld>
            <a:endParaRPr lang="en-US"/>
          </a:p>
        </p:txBody>
      </p:sp>
    </p:spTree>
    <p:extLst>
      <p:ext uri="{BB962C8B-B14F-4D97-AF65-F5344CB8AC3E}">
        <p14:creationId xmlns:p14="http://schemas.microsoft.com/office/powerpoint/2010/main" val="302180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4"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5" name="Rectangle 9"/>
          <p:cNvSpPr>
            <a:spLocks noGrp="1" noChangeArrowheads="1"/>
          </p:cNvSpPr>
          <p:nvPr>
            <p:ph type="sldNum" sz="quarter" idx="12"/>
          </p:nvPr>
        </p:nvSpPr>
        <p:spPr>
          <a:ln/>
        </p:spPr>
        <p:txBody>
          <a:bodyPr/>
          <a:lstStyle>
            <a:lvl1pPr>
              <a:defRPr/>
            </a:lvl1pPr>
          </a:lstStyle>
          <a:p>
            <a:pPr>
              <a:defRPr/>
            </a:pPr>
            <a:fld id="{97C23335-5C1E-4824-8FE8-1A8841459686}" type="slidenum">
              <a:rPr lang="en-US"/>
              <a:pPr>
                <a:defRPr/>
              </a:pPr>
              <a:t>‹#›</a:t>
            </a:fld>
            <a:endParaRPr lang="en-US"/>
          </a:p>
        </p:txBody>
      </p:sp>
    </p:spTree>
    <p:extLst>
      <p:ext uri="{BB962C8B-B14F-4D97-AF65-F5344CB8AC3E}">
        <p14:creationId xmlns:p14="http://schemas.microsoft.com/office/powerpoint/2010/main" val="42758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3"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4" name="Rectangle 9"/>
          <p:cNvSpPr>
            <a:spLocks noGrp="1" noChangeArrowheads="1"/>
          </p:cNvSpPr>
          <p:nvPr>
            <p:ph type="sldNum" sz="quarter" idx="12"/>
          </p:nvPr>
        </p:nvSpPr>
        <p:spPr>
          <a:ln/>
        </p:spPr>
        <p:txBody>
          <a:bodyPr/>
          <a:lstStyle>
            <a:lvl1pPr>
              <a:defRPr/>
            </a:lvl1pPr>
          </a:lstStyle>
          <a:p>
            <a:pPr>
              <a:defRPr/>
            </a:pPr>
            <a:fld id="{CB38F72A-FBF5-4547-9045-95E0D9D9D049}" type="slidenum">
              <a:rPr lang="en-US"/>
              <a:pPr>
                <a:defRPr/>
              </a:pPr>
              <a:t>‹#›</a:t>
            </a:fld>
            <a:endParaRPr lang="en-US"/>
          </a:p>
        </p:txBody>
      </p:sp>
    </p:spTree>
    <p:extLst>
      <p:ext uri="{BB962C8B-B14F-4D97-AF65-F5344CB8AC3E}">
        <p14:creationId xmlns:p14="http://schemas.microsoft.com/office/powerpoint/2010/main" val="320302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AD578314-70B7-4397-A9FE-78D28C5E615B}" type="slidenum">
              <a:rPr lang="en-US"/>
              <a:pPr>
                <a:defRPr/>
              </a:pPr>
              <a:t>‹#›</a:t>
            </a:fld>
            <a:endParaRPr lang="en-US"/>
          </a:p>
        </p:txBody>
      </p:sp>
    </p:spTree>
    <p:extLst>
      <p:ext uri="{BB962C8B-B14F-4D97-AF65-F5344CB8AC3E}">
        <p14:creationId xmlns:p14="http://schemas.microsoft.com/office/powerpoint/2010/main" val="315004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13,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FD460B74-49DB-45FF-B9BB-CF7127C1D182}" type="slidenum">
              <a:rPr lang="en-US"/>
              <a:pPr>
                <a:defRPr/>
              </a:pPr>
              <a:t>‹#›</a:t>
            </a:fld>
            <a:endParaRPr lang="en-US"/>
          </a:p>
        </p:txBody>
      </p:sp>
    </p:spTree>
    <p:extLst>
      <p:ext uri="{BB962C8B-B14F-4D97-AF65-F5344CB8AC3E}">
        <p14:creationId xmlns:p14="http://schemas.microsoft.com/office/powerpoint/2010/main" val="282562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l">
              <a:defRPr sz="1400" smtClean="0"/>
            </a:lvl1pPr>
          </a:lstStyle>
          <a:p>
            <a:pPr>
              <a:defRPr/>
            </a:pPr>
            <a:r>
              <a:rPr lang="en-US"/>
              <a:t>October 13, 2022</a:t>
            </a: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800" smtClean="0">
                <a:solidFill>
                  <a:srgbClr val="CCECFF"/>
                </a:solidFill>
              </a:defRPr>
            </a:lvl1pPr>
          </a:lstStyle>
          <a:p>
            <a:pPr>
              <a:defRPr/>
            </a:pPr>
            <a:r>
              <a:rPr lang="en-US"/>
              <a:t>http://hodf.org</a:t>
            </a: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EDE35730-8406-495D-95D0-BA17C0CC0054}" type="slidenum">
              <a:rPr lang="en-US"/>
              <a:pPr>
                <a:defRPr/>
              </a:pPr>
              <a:t>‹#›</a:t>
            </a:fld>
            <a:endParaRPr lang="en-US"/>
          </a:p>
        </p:txBody>
      </p:sp>
      <p:sp>
        <p:nvSpPr>
          <p:cNvPr id="1030" name="Rectangle 1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3.wav"/><Relationship Id="rId5" Type="http://schemas.openxmlformats.org/officeDocument/2006/relationships/image" Target="../media/image12.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dt" sz="quarter" idx="10"/>
          </p:nvPr>
        </p:nvSpPr>
        <p:spPr>
          <a:xfrm>
            <a:off x="6858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en-US" sz="1400">
                <a:latin typeface="Arial Unicode MS" pitchFamily="34" charset="-128"/>
              </a:rPr>
              <a:t>October 13, 2022</a:t>
            </a:r>
            <a:endParaRPr lang="en-US" sz="1400" dirty="0">
              <a:latin typeface="Arial Unicode MS" pitchFamily="34" charset="-128"/>
            </a:endParaRPr>
          </a:p>
        </p:txBody>
      </p:sp>
      <p:sp>
        <p:nvSpPr>
          <p:cNvPr id="2051" name="Rectangle 8"/>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a:solidFill>
                  <a:srgbClr val="CCECFF"/>
                </a:solidFill>
                <a:latin typeface="Arial Unicode MS" pitchFamily="34" charset="-128"/>
              </a:rPr>
              <a:t>http://hodf.org</a:t>
            </a:r>
          </a:p>
        </p:txBody>
      </p:sp>
      <p:sp>
        <p:nvSpPr>
          <p:cNvPr id="5" name="Rectangle 9"/>
          <p:cNvSpPr>
            <a:spLocks noGrp="1" noChangeArrowheads="1"/>
          </p:cNvSpPr>
          <p:nvPr>
            <p:ph type="sldNum" sz="quarter" idx="12"/>
          </p:nvPr>
        </p:nvSpPr>
        <p:spPr>
          <a:xfrm>
            <a:off x="6553200" y="6248400"/>
            <a:ext cx="1905000" cy="457200"/>
          </a:xfrm>
        </p:spPr>
        <p:txBody>
          <a:bodyPr/>
          <a:lstStyle/>
          <a:p>
            <a:pPr>
              <a:defRPr/>
            </a:pPr>
            <a:fld id="{4C9D1A0A-D700-471C-B66F-B95E381510C8}" type="slidenum">
              <a:rPr lang="en-US"/>
              <a:pPr>
                <a:defRPr/>
              </a:pPr>
              <a:t>1</a:t>
            </a:fld>
            <a:endParaRPr lang="en-US" dirty="0"/>
          </a:p>
        </p:txBody>
      </p:sp>
      <p:pic>
        <p:nvPicPr>
          <p:cNvPr id="205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53504265"/>
      </p:ext>
    </p:extLst>
  </p:cSld>
  <p:clrMapOvr>
    <a:masterClrMapping/>
  </p:clrMapOvr>
  <mc:AlternateContent xmlns:mc="http://schemas.openxmlformats.org/markup-compatibility/2006" xmlns:p14="http://schemas.microsoft.com/office/powerpoint/2010/main">
    <mc:Choice Requires="p14">
      <p:transition spd="slow" p14:dur="7000">
        <p14:vortex dir="r"/>
        <p:sndAc>
          <p:stSnd>
            <p:snd r:embed="rId4" name="decloak_birdofprey.wav"/>
          </p:stSnd>
        </p:sndAc>
      </p:transition>
    </mc:Choice>
    <mc:Fallback xmlns="">
      <p:transition spd="slow">
        <p:fade/>
        <p:sndAc>
          <p:stSnd>
            <p:snd r:embed="rId7" name="decloak_birdofprey.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Definitions </a:t>
            </a:r>
          </a:p>
        </p:txBody>
      </p:sp>
      <p:sp>
        <p:nvSpPr>
          <p:cNvPr id="10" name="Content Placeholder 6"/>
          <p:cNvSpPr>
            <a:spLocks noGrp="1"/>
          </p:cNvSpPr>
          <p:nvPr>
            <p:ph idx="1"/>
          </p:nvPr>
        </p:nvSpPr>
        <p:spPr>
          <a:xfrm>
            <a:off x="685800" y="1295400"/>
            <a:ext cx="7772400" cy="4648200"/>
          </a:xfrm>
        </p:spPr>
        <p:txBody>
          <a:bodyPr/>
          <a:lstStyle/>
          <a:p>
            <a:r>
              <a:rPr lang="en-US" dirty="0"/>
              <a:t>Anachronism</a:t>
            </a:r>
          </a:p>
          <a:p>
            <a:r>
              <a:rPr lang="en-US" dirty="0">
                <a:solidFill>
                  <a:schemeClr val="tx1">
                    <a:lumMod val="50000"/>
                  </a:schemeClr>
                </a:solidFill>
              </a:rPr>
              <a:t>An anachronism is an event that does not belong in the time period in which it is presented.</a:t>
            </a:r>
          </a:p>
          <a:p>
            <a:r>
              <a:rPr lang="en-US" dirty="0">
                <a:solidFill>
                  <a:schemeClr val="tx1">
                    <a:lumMod val="50000"/>
                  </a:schemeClr>
                </a:solidFill>
              </a:rPr>
              <a:t>The Titanic - Lake Wissota 5 years</a:t>
            </a:r>
          </a:p>
          <a:p>
            <a:r>
              <a:rPr lang="en-US" dirty="0">
                <a:solidFill>
                  <a:schemeClr val="tx1">
                    <a:lumMod val="50000"/>
                  </a:schemeClr>
                </a:solidFill>
              </a:rPr>
              <a:t>Back to the Future</a:t>
            </a:r>
          </a:p>
          <a:p>
            <a:r>
              <a:rPr lang="en-US" dirty="0"/>
              <a:t>What about Catholicism?</a:t>
            </a:r>
          </a:p>
        </p:txBody>
      </p:sp>
    </p:spTree>
    <p:extLst>
      <p:ext uri="{BB962C8B-B14F-4D97-AF65-F5344CB8AC3E}">
        <p14:creationId xmlns:p14="http://schemas.microsoft.com/office/powerpoint/2010/main" val="17585054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 calcmode="lin" valueType="num">
                                      <p:cBhvr>
                                        <p:cTn id="7"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11</a:t>
            </a:fld>
            <a:endParaRPr lang="en-US" sz="1400"/>
          </a:p>
        </p:txBody>
      </p:sp>
      <p:pic>
        <p:nvPicPr>
          <p:cNvPr id="4" name="Picture 3">
            <a:extLst>
              <a:ext uri="{FF2B5EF4-FFF2-40B4-BE49-F238E27FC236}">
                <a16:creationId xmlns:a16="http://schemas.microsoft.com/office/drawing/2014/main" id="{F86F6055-A139-9765-39E2-ACC67B19C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294" y="0"/>
            <a:ext cx="4975412" cy="6858000"/>
          </a:xfrm>
          <a:prstGeom prst="rect">
            <a:avLst/>
          </a:prstGeom>
        </p:spPr>
      </p:pic>
    </p:spTree>
    <p:extLst>
      <p:ext uri="{BB962C8B-B14F-4D97-AF65-F5344CB8AC3E}">
        <p14:creationId xmlns:p14="http://schemas.microsoft.com/office/powerpoint/2010/main" val="2176844238"/>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Definitions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Remember this definition</a:t>
            </a:r>
          </a:p>
          <a:p>
            <a:r>
              <a:rPr lang="en-US" dirty="0"/>
              <a:t>An anachronism is an event that does not belong in the time period in which it is presented.</a:t>
            </a:r>
          </a:p>
          <a:p>
            <a:endParaRPr lang="en-US" dirty="0">
              <a:solidFill>
                <a:srgbClr val="FFFF00"/>
              </a:solidFill>
            </a:endParaRPr>
          </a:p>
        </p:txBody>
      </p:sp>
    </p:spTree>
    <p:extLst>
      <p:ext uri="{BB962C8B-B14F-4D97-AF65-F5344CB8AC3E}">
        <p14:creationId xmlns:p14="http://schemas.microsoft.com/office/powerpoint/2010/main" val="43789254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Definitions </a:t>
            </a:r>
          </a:p>
        </p:txBody>
      </p:sp>
      <p:sp>
        <p:nvSpPr>
          <p:cNvPr id="10" name="Content Placeholder 6"/>
          <p:cNvSpPr>
            <a:spLocks noGrp="1"/>
          </p:cNvSpPr>
          <p:nvPr>
            <p:ph idx="1"/>
          </p:nvPr>
        </p:nvSpPr>
        <p:spPr>
          <a:xfrm>
            <a:off x="685800" y="1295400"/>
            <a:ext cx="7772400" cy="4648200"/>
          </a:xfrm>
        </p:spPr>
        <p:txBody>
          <a:bodyPr/>
          <a:lstStyle/>
          <a:p>
            <a:r>
              <a:rPr lang="en-US" dirty="0"/>
              <a:t>Syncretism</a:t>
            </a:r>
          </a:p>
          <a:p>
            <a:r>
              <a:rPr lang="en-US" dirty="0"/>
              <a:t>Syncretism is the name given to the blending of elements from more than one religion into a distinct system of worship.</a:t>
            </a:r>
          </a:p>
          <a:p>
            <a:r>
              <a:rPr lang="en-US" dirty="0"/>
              <a:t>Take heed to thyself that thou be not snared by following them…; and that </a:t>
            </a:r>
            <a:r>
              <a:rPr lang="en-US" dirty="0">
                <a:solidFill>
                  <a:srgbClr val="FFFF00"/>
                </a:solidFill>
              </a:rPr>
              <a:t>thou enquire not after their gods, saying, “How did these nations serve their gods? even so will I do likewise”</a:t>
            </a:r>
            <a:r>
              <a:rPr lang="en-US" dirty="0"/>
              <a:t>.  Deuteronomy 12:30</a:t>
            </a:r>
          </a:p>
          <a:p>
            <a:endParaRPr lang="en-US" dirty="0"/>
          </a:p>
        </p:txBody>
      </p:sp>
    </p:spTree>
    <p:extLst>
      <p:ext uri="{BB962C8B-B14F-4D97-AF65-F5344CB8AC3E}">
        <p14:creationId xmlns:p14="http://schemas.microsoft.com/office/powerpoint/2010/main" val="36072368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30 years – Tiberius (27)</a:t>
            </a:r>
          </a:p>
          <a:p>
            <a:r>
              <a:rPr lang="en-US" dirty="0"/>
              <a:t>Death, Resurrection, Ascent</a:t>
            </a:r>
          </a:p>
          <a:p>
            <a:r>
              <a:rPr lang="en-US" dirty="0"/>
              <a:t>Acts 1:6</a:t>
            </a:r>
          </a:p>
          <a:p>
            <a:r>
              <a:rPr lang="en-US" dirty="0"/>
              <a:t>Acts 2</a:t>
            </a:r>
          </a:p>
          <a:p>
            <a:r>
              <a:rPr lang="en-US" dirty="0"/>
              <a:t>Acts 9</a:t>
            </a:r>
          </a:p>
          <a:p>
            <a:r>
              <a:rPr lang="en-US" dirty="0"/>
              <a:t>Acts 10</a:t>
            </a:r>
          </a:p>
          <a:p>
            <a:r>
              <a:rPr lang="en-US" dirty="0"/>
              <a:t>Acts 11 </a:t>
            </a:r>
            <a:r>
              <a:rPr lang="en-US" dirty="0">
                <a:sym typeface="Wingdings" panose="05000000000000000000" pitchFamily="2" charset="2"/>
              </a:rPr>
              <a:t> </a:t>
            </a:r>
            <a:r>
              <a:rPr lang="en-US" dirty="0">
                <a:solidFill>
                  <a:srgbClr val="FFFF00"/>
                </a:solidFill>
                <a:sym typeface="Wingdings" panose="05000000000000000000" pitchFamily="2" charset="2"/>
              </a:rPr>
              <a:t>Domestic Terrorism</a:t>
            </a:r>
            <a:endParaRPr lang="en-US" dirty="0">
              <a:solidFill>
                <a:srgbClr val="FFFF00"/>
              </a:solidFill>
            </a:endParaRPr>
          </a:p>
          <a:p>
            <a:endParaRPr lang="en-US" dirty="0"/>
          </a:p>
        </p:txBody>
      </p:sp>
    </p:spTree>
    <p:extLst>
      <p:ext uri="{BB962C8B-B14F-4D97-AF65-F5344CB8AC3E}">
        <p14:creationId xmlns:p14="http://schemas.microsoft.com/office/powerpoint/2010/main" val="1332451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Domestic Terrorism </a:t>
            </a:r>
          </a:p>
        </p:txBody>
      </p:sp>
      <p:sp>
        <p:nvSpPr>
          <p:cNvPr id="10" name="Content Placeholder 6"/>
          <p:cNvSpPr>
            <a:spLocks noGrp="1"/>
          </p:cNvSpPr>
          <p:nvPr>
            <p:ph idx="1"/>
          </p:nvPr>
        </p:nvSpPr>
        <p:spPr>
          <a:xfrm>
            <a:off x="685800" y="1295400"/>
            <a:ext cx="7772400" cy="4648200"/>
          </a:xfrm>
        </p:spPr>
        <p:txBody>
          <a:bodyPr/>
          <a:lstStyle/>
          <a:p>
            <a:r>
              <a:rPr lang="en-US" dirty="0"/>
              <a:t>How did Rome – Enemies of “their” State </a:t>
            </a:r>
          </a:p>
          <a:p>
            <a:r>
              <a:rPr lang="en-US" dirty="0"/>
              <a:t>Greek “Keyword” + Latin Suffix (history)</a:t>
            </a:r>
          </a:p>
          <a:p>
            <a:r>
              <a:rPr lang="en-US" b="0" i="0" u="none" strike="noStrike" baseline="0" dirty="0">
                <a:latin typeface="Bwgrkl" pitchFamily="2" charset="0"/>
              </a:rPr>
              <a:t>Cristian </a:t>
            </a:r>
            <a:r>
              <a:rPr lang="en-US" dirty="0"/>
              <a:t>or </a:t>
            </a:r>
            <a:r>
              <a:rPr lang="en-US" b="0" i="0" u="none" strike="noStrike" baseline="0" dirty="0"/>
              <a:t> </a:t>
            </a:r>
            <a:r>
              <a:rPr lang="en-US" b="0" i="0" u="none" strike="noStrike" baseline="0" dirty="0" err="1">
                <a:latin typeface="Bwgrkl" pitchFamily="2" charset="0"/>
              </a:rPr>
              <a:t>Cristianou,j</a:t>
            </a:r>
            <a:endParaRPr lang="en-US" b="0" i="0" u="none" strike="noStrike" baseline="0" dirty="0">
              <a:latin typeface="Bwgrkl" pitchFamily="2" charset="0"/>
            </a:endParaRPr>
          </a:p>
          <a:p>
            <a:r>
              <a:rPr lang="en-US" dirty="0"/>
              <a:t>Adding the </a:t>
            </a:r>
            <a:r>
              <a:rPr lang="en-US" dirty="0" err="1"/>
              <a:t>latin</a:t>
            </a:r>
            <a:r>
              <a:rPr lang="en-US" dirty="0"/>
              <a:t> suffix equates to   “</a:t>
            </a:r>
            <a:r>
              <a:rPr lang="en-US" dirty="0">
                <a:solidFill>
                  <a:srgbClr val="FFFF00"/>
                </a:solidFill>
              </a:rPr>
              <a:t>Enemies of the State</a:t>
            </a:r>
            <a:r>
              <a:rPr lang="en-US" dirty="0"/>
              <a:t>” (of Rome)</a:t>
            </a:r>
          </a:p>
        </p:txBody>
      </p:sp>
    </p:spTree>
    <p:extLst>
      <p:ext uri="{BB962C8B-B14F-4D97-AF65-F5344CB8AC3E}">
        <p14:creationId xmlns:p14="http://schemas.microsoft.com/office/powerpoint/2010/main" val="3103223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Acts 11:26</a:t>
            </a:r>
          </a:p>
        </p:txBody>
      </p:sp>
      <p:sp>
        <p:nvSpPr>
          <p:cNvPr id="10" name="Content Placeholder 6"/>
          <p:cNvSpPr>
            <a:spLocks noGrp="1"/>
          </p:cNvSpPr>
          <p:nvPr>
            <p:ph idx="1"/>
          </p:nvPr>
        </p:nvSpPr>
        <p:spPr>
          <a:xfrm>
            <a:off x="685800" y="1295400"/>
            <a:ext cx="7772400" cy="4648200"/>
          </a:xfrm>
        </p:spPr>
        <p:txBody>
          <a:bodyPr/>
          <a:lstStyle/>
          <a:p>
            <a:r>
              <a:rPr lang="en-US" dirty="0"/>
              <a:t>11:26c And the </a:t>
            </a:r>
            <a:r>
              <a:rPr lang="en-US" i="1" u="sng" dirty="0"/>
              <a:t>disciples</a:t>
            </a:r>
            <a:r>
              <a:rPr lang="en-US" dirty="0"/>
              <a:t> were first called “Christians” </a:t>
            </a:r>
            <a:r>
              <a:rPr lang="en-US" sz="3600" dirty="0" err="1">
                <a:solidFill>
                  <a:srgbClr val="FFFF00"/>
                </a:solidFill>
                <a:latin typeface="Bwgrkl" pitchFamily="2" charset="0"/>
              </a:rPr>
              <a:t>cristianvouj</a:t>
            </a:r>
            <a:r>
              <a:rPr lang="en-US" dirty="0"/>
              <a:t> in Antioch.</a:t>
            </a:r>
            <a:endParaRPr lang="en-US" dirty="0">
              <a:solidFill>
                <a:srgbClr val="FFFF00"/>
              </a:solidFill>
            </a:endParaRPr>
          </a:p>
          <a:p>
            <a:r>
              <a:rPr lang="en-US" i="1" dirty="0"/>
              <a:t>The Title </a:t>
            </a:r>
            <a:r>
              <a:rPr lang="en-US" i="1" dirty="0" err="1">
                <a:solidFill>
                  <a:srgbClr val="FFFF00"/>
                </a:solidFill>
              </a:rPr>
              <a:t>Christianos</a:t>
            </a:r>
            <a:r>
              <a:rPr lang="en-US" i="1" dirty="0"/>
              <a:t> and Roman Imperial Cult </a:t>
            </a:r>
            <a:r>
              <a:rPr lang="en-US" dirty="0"/>
              <a:t>by</a:t>
            </a:r>
            <a:r>
              <a:rPr lang="en-US" i="1" dirty="0"/>
              <a:t> </a:t>
            </a:r>
            <a:r>
              <a:rPr lang="en-US" dirty="0"/>
              <a:t>Thomas Scott </a:t>
            </a:r>
            <a:r>
              <a:rPr lang="en-US" dirty="0" err="1"/>
              <a:t>Caulley</a:t>
            </a:r>
            <a:endParaRPr lang="en-US" dirty="0"/>
          </a:p>
          <a:p>
            <a:r>
              <a:rPr lang="en-US" i="1" dirty="0"/>
              <a:t>Why were the Disciples First Called “Christians” at Antioch</a:t>
            </a:r>
            <a:r>
              <a:rPr lang="en-US" dirty="0"/>
              <a:t>?   By Justin Taylor</a:t>
            </a:r>
          </a:p>
          <a:p>
            <a:r>
              <a:rPr lang="en-US" sz="3100" dirty="0"/>
              <a:t>Ecole </a:t>
            </a:r>
            <a:r>
              <a:rPr lang="en-US" sz="3100" dirty="0" err="1"/>
              <a:t>Biblique</a:t>
            </a:r>
            <a:r>
              <a:rPr lang="en-US" sz="3100" dirty="0"/>
              <a:t>, Jerusalem 31 December 1992</a:t>
            </a:r>
          </a:p>
          <a:p>
            <a:endParaRPr lang="en-US" dirty="0"/>
          </a:p>
        </p:txBody>
      </p:sp>
    </p:spTree>
    <p:extLst>
      <p:ext uri="{BB962C8B-B14F-4D97-AF65-F5344CB8AC3E}">
        <p14:creationId xmlns:p14="http://schemas.microsoft.com/office/powerpoint/2010/main" val="331745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17</a:t>
            </a:fld>
            <a:endParaRPr lang="en-US" sz="1400"/>
          </a:p>
        </p:txBody>
      </p:sp>
      <p:pic>
        <p:nvPicPr>
          <p:cNvPr id="3" name="Picture 2" descr="A screenshot of a cell phone&#10;&#10;Description automatically generated">
            <a:extLst>
              <a:ext uri="{FF2B5EF4-FFF2-40B4-BE49-F238E27FC236}">
                <a16:creationId xmlns:a16="http://schemas.microsoft.com/office/drawing/2014/main" id="{4F0207E0-5570-4A01-A70B-57B6F46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 y="0"/>
            <a:ext cx="9141923" cy="5953760"/>
          </a:xfrm>
          <a:prstGeom prst="rect">
            <a:avLst/>
          </a:prstGeom>
        </p:spPr>
      </p:pic>
    </p:spTree>
    <p:extLst>
      <p:ext uri="{BB962C8B-B14F-4D97-AF65-F5344CB8AC3E}">
        <p14:creationId xmlns:p14="http://schemas.microsoft.com/office/powerpoint/2010/main" val="40439328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Acts 11:26</a:t>
            </a:r>
          </a:p>
        </p:txBody>
      </p:sp>
      <p:sp>
        <p:nvSpPr>
          <p:cNvPr id="10" name="Content Placeholder 6"/>
          <p:cNvSpPr>
            <a:spLocks noGrp="1"/>
          </p:cNvSpPr>
          <p:nvPr>
            <p:ph idx="1"/>
          </p:nvPr>
        </p:nvSpPr>
        <p:spPr>
          <a:xfrm>
            <a:off x="685800" y="1295400"/>
            <a:ext cx="7772400" cy="4648200"/>
          </a:xfrm>
        </p:spPr>
        <p:txBody>
          <a:bodyPr/>
          <a:lstStyle/>
          <a:p>
            <a:r>
              <a:rPr lang="en-US" i="1" dirty="0"/>
              <a:t>Why were the Disciples…</a:t>
            </a:r>
            <a:endParaRPr lang="en-US" dirty="0">
              <a:solidFill>
                <a:srgbClr val="FFFF00"/>
              </a:solidFill>
            </a:endParaRPr>
          </a:p>
          <a:p>
            <a:r>
              <a:rPr lang="en-US" dirty="0"/>
              <a:t>The word “Christians” presupposes Jewish Expectation of the Messiah, an expectation which had </a:t>
            </a:r>
            <a:r>
              <a:rPr lang="en-US" dirty="0">
                <a:solidFill>
                  <a:srgbClr val="FFFF00"/>
                </a:solidFill>
              </a:rPr>
              <a:t>political implications</a:t>
            </a:r>
            <a:r>
              <a:rPr lang="en-US" dirty="0"/>
              <a:t>.</a:t>
            </a:r>
          </a:p>
          <a:p>
            <a:r>
              <a:rPr lang="en-US" dirty="0"/>
              <a:t>The proclamation of Yeshua as Messiah in the Jewish community of Antioch occasioned violent disorder in the city around AD 39-40.    </a:t>
            </a:r>
            <a:r>
              <a:rPr lang="en-US" sz="2400" dirty="0"/>
              <a:t>(page 1)</a:t>
            </a:r>
            <a:endParaRPr lang="en-US" dirty="0"/>
          </a:p>
        </p:txBody>
      </p:sp>
    </p:spTree>
    <p:extLst>
      <p:ext uri="{BB962C8B-B14F-4D97-AF65-F5344CB8AC3E}">
        <p14:creationId xmlns:p14="http://schemas.microsoft.com/office/powerpoint/2010/main" val="297596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Acts 11:26</a:t>
            </a:r>
          </a:p>
        </p:txBody>
      </p:sp>
      <p:sp>
        <p:nvSpPr>
          <p:cNvPr id="10" name="Content Placeholder 6"/>
          <p:cNvSpPr>
            <a:spLocks noGrp="1"/>
          </p:cNvSpPr>
          <p:nvPr>
            <p:ph idx="1"/>
          </p:nvPr>
        </p:nvSpPr>
        <p:spPr>
          <a:xfrm>
            <a:off x="685800" y="1295400"/>
            <a:ext cx="7772400" cy="4648200"/>
          </a:xfrm>
        </p:spPr>
        <p:txBody>
          <a:bodyPr/>
          <a:lstStyle/>
          <a:p>
            <a:r>
              <a:rPr lang="en-US" i="1" dirty="0"/>
              <a:t>Why were the Disciples…</a:t>
            </a:r>
            <a:endParaRPr lang="en-US" dirty="0">
              <a:solidFill>
                <a:srgbClr val="FFFF00"/>
              </a:solidFill>
            </a:endParaRPr>
          </a:p>
          <a:p>
            <a:r>
              <a:rPr lang="en-US" dirty="0"/>
              <a:t>The followers of the Messiah or </a:t>
            </a:r>
            <a:r>
              <a:rPr lang="en-US" dirty="0" err="1">
                <a:solidFill>
                  <a:srgbClr val="FFFF00"/>
                </a:solidFill>
                <a:latin typeface="Bwgrkl" pitchFamily="2" charset="0"/>
              </a:rPr>
              <a:t>cristoj</a:t>
            </a:r>
            <a:r>
              <a:rPr lang="en-US" dirty="0"/>
              <a:t>, called </a:t>
            </a:r>
            <a:r>
              <a:rPr lang="en-US" dirty="0" err="1">
                <a:solidFill>
                  <a:srgbClr val="FFFF00"/>
                </a:solidFill>
                <a:latin typeface="Bwgrkl" pitchFamily="2" charset="0"/>
              </a:rPr>
              <a:t>cristianouj</a:t>
            </a:r>
            <a:r>
              <a:rPr lang="en-US" dirty="0"/>
              <a:t> for the first time by the</a:t>
            </a:r>
          </a:p>
        </p:txBody>
      </p:sp>
    </p:spTree>
    <p:extLst>
      <p:ext uri="{BB962C8B-B14F-4D97-AF65-F5344CB8AC3E}">
        <p14:creationId xmlns:p14="http://schemas.microsoft.com/office/powerpoint/2010/main" val="208416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38150"/>
            <a:ext cx="5067300" cy="5048250"/>
          </a:xfrm>
          <a:prstGeom prst="rect">
            <a:avLst/>
          </a:prstGeom>
        </p:spPr>
      </p:pic>
      <p:sp>
        <p:nvSpPr>
          <p:cNvPr id="4" name="Date Placeholder 3"/>
          <p:cNvSpPr>
            <a:spLocks noGrp="1"/>
          </p:cNvSpPr>
          <p:nvPr>
            <p:ph type="dt" sz="half" idx="10"/>
          </p:nvPr>
        </p:nvSpPr>
        <p:spPr/>
        <p:txBody>
          <a:bodyPr/>
          <a:lstStyle/>
          <a:p>
            <a:pPr>
              <a:defRPr/>
            </a:pPr>
            <a:r>
              <a:rPr lang="en-US"/>
              <a:t>October 13, 2022</a:t>
            </a:r>
          </a:p>
        </p:txBody>
      </p:sp>
      <p:sp>
        <p:nvSpPr>
          <p:cNvPr id="5" name="Footer Placeholder 4"/>
          <p:cNvSpPr>
            <a:spLocks noGrp="1"/>
          </p:cNvSpPr>
          <p:nvPr>
            <p:ph type="ftr" sz="quarter" idx="11"/>
          </p:nvPr>
        </p:nvSpPr>
        <p:spPr/>
        <p:txBody>
          <a:bodyPr/>
          <a:lstStyle/>
          <a:p>
            <a:pPr>
              <a:defRPr/>
            </a:pPr>
            <a:r>
              <a:rPr lang="en-US"/>
              <a:t>http://hodf.org</a:t>
            </a:r>
          </a:p>
        </p:txBody>
      </p:sp>
      <p:sp>
        <p:nvSpPr>
          <p:cNvPr id="6" name="Slide Number Placeholder 5"/>
          <p:cNvSpPr>
            <a:spLocks noGrp="1"/>
          </p:cNvSpPr>
          <p:nvPr>
            <p:ph type="sldNum" sz="quarter" idx="12"/>
          </p:nvPr>
        </p:nvSpPr>
        <p:spPr/>
        <p:txBody>
          <a:bodyPr/>
          <a:lstStyle/>
          <a:p>
            <a:pPr>
              <a:defRPr/>
            </a:pPr>
            <a:fld id="{EDE35730-8406-495D-95D0-BA17C0CC0054}" type="slidenum">
              <a:rPr lang="en-US" smtClean="0"/>
              <a:pPr>
                <a:defRPr/>
              </a:pPr>
              <a:t>2</a:t>
            </a:fld>
            <a:endParaRPr lang="en-US"/>
          </a:p>
        </p:txBody>
      </p:sp>
      <p:sp>
        <p:nvSpPr>
          <p:cNvPr id="7" name="Rectangle 3"/>
          <p:cNvSpPr txBox="1">
            <a:spLocks noChangeArrowheads="1"/>
          </p:cNvSpPr>
          <p:nvPr/>
        </p:nvSpPr>
        <p:spPr bwMode="auto">
          <a:xfrm>
            <a:off x="342900" y="152400"/>
            <a:ext cx="8458200" cy="4876800"/>
          </a:xfrm>
          <a:prstGeom prst="rect">
            <a:avLst/>
          </a:prstGeom>
          <a:noFill/>
          <a:ln>
            <a:noFill/>
          </a:ln>
          <a:effectLst>
            <a:outerShdw dist="35921" dir="2700000"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scene3d>
              <a:camera prst="orthographicFront"/>
              <a:lightRig rig="threePt" dir="t"/>
            </a:scene3d>
            <a:sp3d extrusionH="57150">
              <a:bevelT w="38100" h="38100"/>
            </a:sp3d>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115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Who </a:t>
            </a:r>
            <a:r>
              <a:rPr lang="en-US" sz="96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Are</a:t>
            </a:r>
            <a:r>
              <a:rPr lang="en-US" sz="115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 We </a:t>
            </a:r>
          </a:p>
          <a:p>
            <a:pPr marL="0" indent="0" algn="ctr" eaLnBrk="1" hangingPunct="1">
              <a:buNone/>
            </a:pPr>
            <a:r>
              <a:rPr lang="en-US" sz="88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and</a:t>
            </a:r>
            <a:endParaRPr lang="en-US" sz="66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endParaRPr>
          </a:p>
          <a:p>
            <a:pPr marL="0" indent="0" algn="ctr" eaLnBrk="1" hangingPunct="1">
              <a:buNone/>
            </a:pPr>
            <a:r>
              <a:rPr lang="en-US" sz="80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What do we Know?</a:t>
            </a:r>
            <a:endParaRPr lang="en-US" sz="8000" dirty="0">
              <a:solidFill>
                <a:srgbClr val="B7B7B7"/>
              </a:solidFill>
              <a:latin typeface="Times New Roman" pitchFamily="18" charset="0"/>
              <a:cs typeface="Times New Roman" pitchFamily="18" charset="0"/>
            </a:endParaRPr>
          </a:p>
        </p:txBody>
      </p:sp>
    </p:spTree>
    <p:extLst>
      <p:ext uri="{BB962C8B-B14F-4D97-AF65-F5344CB8AC3E}">
        <p14:creationId xmlns:p14="http://schemas.microsoft.com/office/powerpoint/2010/main" val="114125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Acts 11:26</a:t>
            </a:r>
          </a:p>
        </p:txBody>
      </p:sp>
      <p:sp>
        <p:nvSpPr>
          <p:cNvPr id="10" name="Content Placeholder 6"/>
          <p:cNvSpPr>
            <a:spLocks noGrp="1"/>
          </p:cNvSpPr>
          <p:nvPr>
            <p:ph idx="1"/>
          </p:nvPr>
        </p:nvSpPr>
        <p:spPr>
          <a:xfrm>
            <a:off x="685800" y="1295400"/>
            <a:ext cx="7772400" cy="4648200"/>
          </a:xfrm>
        </p:spPr>
        <p:txBody>
          <a:bodyPr/>
          <a:lstStyle/>
          <a:p>
            <a:r>
              <a:rPr lang="en-US" i="1" dirty="0">
                <a:solidFill>
                  <a:schemeClr val="tx1">
                    <a:lumMod val="65000"/>
                  </a:schemeClr>
                </a:solidFill>
              </a:rPr>
              <a:t>Why were the Disciples…</a:t>
            </a:r>
            <a:endParaRPr lang="en-US" dirty="0">
              <a:solidFill>
                <a:schemeClr val="tx1">
                  <a:lumMod val="65000"/>
                </a:schemeClr>
              </a:solidFill>
            </a:endParaRPr>
          </a:p>
          <a:p>
            <a:r>
              <a:rPr lang="en-US" dirty="0">
                <a:solidFill>
                  <a:schemeClr val="tx1">
                    <a:lumMod val="65000"/>
                  </a:schemeClr>
                </a:solidFill>
              </a:rPr>
              <a:t>The followers of the Messiah or </a:t>
            </a:r>
            <a:r>
              <a:rPr lang="en-US" dirty="0" err="1">
                <a:solidFill>
                  <a:srgbClr val="FFFF00"/>
                </a:solidFill>
                <a:latin typeface="Bwgrkl" pitchFamily="2" charset="0"/>
              </a:rPr>
              <a:t>cristoj</a:t>
            </a:r>
            <a:r>
              <a:rPr lang="en-US" dirty="0"/>
              <a:t>, </a:t>
            </a:r>
            <a:r>
              <a:rPr lang="en-US" dirty="0">
                <a:solidFill>
                  <a:schemeClr val="tx1">
                    <a:lumMod val="65000"/>
                  </a:schemeClr>
                </a:solidFill>
              </a:rPr>
              <a:t>called</a:t>
            </a:r>
            <a:r>
              <a:rPr lang="en-US" dirty="0"/>
              <a:t> </a:t>
            </a:r>
            <a:r>
              <a:rPr lang="en-US" dirty="0" err="1">
                <a:solidFill>
                  <a:srgbClr val="FFFF00"/>
                </a:solidFill>
                <a:latin typeface="Bwgrkl" pitchFamily="2" charset="0"/>
              </a:rPr>
              <a:t>cristianouj</a:t>
            </a:r>
            <a:r>
              <a:rPr lang="en-US" dirty="0"/>
              <a:t> </a:t>
            </a:r>
            <a:r>
              <a:rPr lang="en-US" dirty="0">
                <a:solidFill>
                  <a:schemeClr val="tx1">
                    <a:lumMod val="65000"/>
                  </a:schemeClr>
                </a:solidFill>
              </a:rPr>
              <a:t>for the first time by the </a:t>
            </a:r>
            <a:r>
              <a:rPr lang="en-US" u="sng" dirty="0">
                <a:solidFill>
                  <a:srgbClr val="FFC000"/>
                </a:solidFill>
              </a:rPr>
              <a:t>Roman authorities at Antioch</a:t>
            </a:r>
            <a:endParaRPr lang="en-US" dirty="0"/>
          </a:p>
        </p:txBody>
      </p:sp>
    </p:spTree>
    <p:extLst>
      <p:ext uri="{BB962C8B-B14F-4D97-AF65-F5344CB8AC3E}">
        <p14:creationId xmlns:p14="http://schemas.microsoft.com/office/powerpoint/2010/main" val="292583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Acts 11:26</a:t>
            </a:r>
          </a:p>
        </p:txBody>
      </p:sp>
      <p:sp>
        <p:nvSpPr>
          <p:cNvPr id="10" name="Content Placeholder 6"/>
          <p:cNvSpPr>
            <a:spLocks noGrp="1"/>
          </p:cNvSpPr>
          <p:nvPr>
            <p:ph idx="1"/>
          </p:nvPr>
        </p:nvSpPr>
        <p:spPr>
          <a:xfrm>
            <a:off x="685800" y="1295400"/>
            <a:ext cx="7772400" cy="4648200"/>
          </a:xfrm>
        </p:spPr>
        <p:txBody>
          <a:bodyPr/>
          <a:lstStyle/>
          <a:p>
            <a:r>
              <a:rPr lang="en-US" i="1" dirty="0"/>
              <a:t>Why were the Disciples…</a:t>
            </a:r>
            <a:endParaRPr lang="en-US" dirty="0">
              <a:solidFill>
                <a:srgbClr val="FFFF00"/>
              </a:solidFill>
            </a:endParaRPr>
          </a:p>
          <a:p>
            <a:r>
              <a:rPr lang="en-US" dirty="0"/>
              <a:t>The followers of the Messiah or </a:t>
            </a:r>
            <a:r>
              <a:rPr lang="en-US" dirty="0" err="1">
                <a:solidFill>
                  <a:srgbClr val="FFFF00"/>
                </a:solidFill>
                <a:latin typeface="Bwgrkl" pitchFamily="2" charset="0"/>
              </a:rPr>
              <a:t>cristoj</a:t>
            </a:r>
            <a:r>
              <a:rPr lang="en-US" dirty="0"/>
              <a:t>, called </a:t>
            </a:r>
            <a:r>
              <a:rPr lang="en-US" dirty="0" err="1">
                <a:solidFill>
                  <a:srgbClr val="FFFF00"/>
                </a:solidFill>
                <a:latin typeface="Bwgrkl" pitchFamily="2" charset="0"/>
              </a:rPr>
              <a:t>cristianouj</a:t>
            </a:r>
            <a:r>
              <a:rPr lang="en-US" dirty="0"/>
              <a:t> for the first time by the </a:t>
            </a:r>
            <a:r>
              <a:rPr lang="en-US" u="sng" dirty="0">
                <a:solidFill>
                  <a:srgbClr val="FFC000"/>
                </a:solidFill>
              </a:rPr>
              <a:t>Roman authorities at Antioch</a:t>
            </a:r>
            <a:r>
              <a:rPr lang="en-US" dirty="0"/>
              <a:t>, were blamed for the unrest. The name was thenceforth synonymous with sedition and crime.</a:t>
            </a:r>
          </a:p>
          <a:p>
            <a:r>
              <a:rPr lang="en-US" dirty="0"/>
              <a:t>It was here that they were first called </a:t>
            </a:r>
            <a:r>
              <a:rPr lang="en-US" dirty="0">
                <a:solidFill>
                  <a:srgbClr val="FFFF00"/>
                </a:solidFill>
              </a:rPr>
              <a:t>enemies of the state</a:t>
            </a:r>
            <a:r>
              <a:rPr lang="en-US" dirty="0"/>
              <a:t>.  </a:t>
            </a:r>
            <a:r>
              <a:rPr lang="en-US" sz="2400" dirty="0"/>
              <a:t>(Reign of Gaius)</a:t>
            </a:r>
            <a:endParaRPr lang="en-US" dirty="0"/>
          </a:p>
          <a:p>
            <a:endParaRPr lang="en-US" dirty="0"/>
          </a:p>
        </p:txBody>
      </p:sp>
    </p:spTree>
    <p:extLst>
      <p:ext uri="{BB962C8B-B14F-4D97-AF65-F5344CB8AC3E}">
        <p14:creationId xmlns:p14="http://schemas.microsoft.com/office/powerpoint/2010/main" val="139470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p:cTn id="7"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Reviewing: Rome &amp; Domestic Terrorism</a:t>
            </a:r>
          </a:p>
          <a:p>
            <a:r>
              <a:rPr lang="en-US" dirty="0"/>
              <a:t>Greek keyword: </a:t>
            </a:r>
            <a:r>
              <a:rPr lang="en-US" dirty="0" err="1">
                <a:latin typeface="Bwgrkl" pitchFamily="2" charset="0"/>
              </a:rPr>
              <a:t>Cristianou,j</a:t>
            </a:r>
            <a:endParaRPr lang="en-US" dirty="0">
              <a:latin typeface="Bwgrkl" pitchFamily="2" charset="0"/>
            </a:endParaRPr>
          </a:p>
          <a:p>
            <a:r>
              <a:rPr lang="en-US" dirty="0"/>
              <a:t>…And the disciples were first called Christians in Antioch.  (Acts 11:26b)</a:t>
            </a:r>
          </a:p>
          <a:p>
            <a:r>
              <a:rPr lang="en-US" dirty="0"/>
              <a:t>Greek: </a:t>
            </a:r>
            <a:r>
              <a:rPr lang="en-US" dirty="0" err="1">
                <a:latin typeface="Bwgrkl" pitchFamily="2" charset="0"/>
              </a:rPr>
              <a:t>te</a:t>
            </a:r>
            <a:r>
              <a:rPr lang="en-US" dirty="0">
                <a:latin typeface="Bwgrkl" pitchFamily="2" charset="0"/>
              </a:rPr>
              <a:t> </a:t>
            </a:r>
            <a:r>
              <a:rPr lang="en-US" dirty="0" err="1">
                <a:latin typeface="Bwgrkl" pitchFamily="2" charset="0"/>
              </a:rPr>
              <a:t>prw,twj</a:t>
            </a:r>
            <a:r>
              <a:rPr lang="en-US" dirty="0">
                <a:latin typeface="Bwgrkl" pitchFamily="2" charset="0"/>
              </a:rPr>
              <a:t> </a:t>
            </a:r>
            <a:r>
              <a:rPr lang="en-US" dirty="0" err="1">
                <a:latin typeface="Bwgrkl" pitchFamily="2" charset="0"/>
              </a:rPr>
              <a:t>evn</a:t>
            </a:r>
            <a:r>
              <a:rPr lang="en-US" dirty="0">
                <a:latin typeface="Bwgrkl" pitchFamily="2" charset="0"/>
              </a:rPr>
              <a:t> </a:t>
            </a:r>
            <a:r>
              <a:rPr lang="en-US" dirty="0" err="1">
                <a:latin typeface="Bwgrkl" pitchFamily="2" charset="0"/>
              </a:rPr>
              <a:t>VAntiocei,a</a:t>
            </a:r>
            <a:r>
              <a:rPr lang="en-US" dirty="0">
                <a:latin typeface="Bwgrkl" pitchFamily="2" charset="0"/>
              </a:rPr>
              <a:t>| </a:t>
            </a:r>
            <a:r>
              <a:rPr lang="en-US" dirty="0" err="1">
                <a:latin typeface="Bwgrkl" pitchFamily="2" charset="0"/>
              </a:rPr>
              <a:t>tou.j</a:t>
            </a:r>
            <a:r>
              <a:rPr lang="en-US" dirty="0">
                <a:latin typeface="Bwgrkl" pitchFamily="2" charset="0"/>
              </a:rPr>
              <a:t> </a:t>
            </a:r>
            <a:r>
              <a:rPr lang="en-US" dirty="0" err="1">
                <a:latin typeface="Bwgrkl" pitchFamily="2" charset="0"/>
              </a:rPr>
              <a:t>maqhta.j</a:t>
            </a:r>
            <a:r>
              <a:rPr lang="en-US" dirty="0">
                <a:latin typeface="Bwgrkl" pitchFamily="2" charset="0"/>
              </a:rPr>
              <a:t> </a:t>
            </a:r>
            <a:r>
              <a:rPr lang="en-US" dirty="0" err="1">
                <a:latin typeface="Bwgrkl" pitchFamily="2" charset="0"/>
              </a:rPr>
              <a:t>Cristianou,jÅ</a:t>
            </a:r>
            <a:endParaRPr lang="en-US" dirty="0">
              <a:latin typeface="Bwgrkl" pitchFamily="2" charset="0"/>
            </a:endParaRPr>
          </a:p>
          <a:p>
            <a:r>
              <a:rPr lang="en-US" dirty="0"/>
              <a:t>The first time in Antioch the followers of </a:t>
            </a:r>
            <a:r>
              <a:rPr lang="en-US" dirty="0">
                <a:solidFill>
                  <a:srgbClr val="FFFF00"/>
                </a:solidFill>
              </a:rPr>
              <a:t>Christ</a:t>
            </a:r>
            <a:r>
              <a:rPr lang="en-US" dirty="0"/>
              <a:t> were called</a:t>
            </a:r>
          </a:p>
          <a:p>
            <a:endParaRPr lang="en-US" dirty="0"/>
          </a:p>
        </p:txBody>
      </p:sp>
    </p:spTree>
    <p:extLst>
      <p:ext uri="{BB962C8B-B14F-4D97-AF65-F5344CB8AC3E}">
        <p14:creationId xmlns:p14="http://schemas.microsoft.com/office/powerpoint/2010/main" val="54758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 calcmode="lin" valueType="num">
                                      <p:cBhvr>
                                        <p:cTn id="7"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solidFill>
                  <a:schemeClr val="tx1">
                    <a:lumMod val="50000"/>
                  </a:schemeClr>
                </a:solidFill>
              </a:rPr>
              <a:t>Reviewing: Rome &amp; Domestic Terrorism</a:t>
            </a:r>
          </a:p>
          <a:p>
            <a:r>
              <a:rPr lang="en-US" dirty="0">
                <a:solidFill>
                  <a:schemeClr val="tx1">
                    <a:lumMod val="50000"/>
                  </a:schemeClr>
                </a:solidFill>
              </a:rPr>
              <a:t>Greek keyword: </a:t>
            </a:r>
            <a:r>
              <a:rPr lang="en-US" dirty="0" err="1">
                <a:solidFill>
                  <a:schemeClr val="tx1">
                    <a:lumMod val="50000"/>
                  </a:schemeClr>
                </a:solidFill>
                <a:latin typeface="Bwgrkl" pitchFamily="2" charset="0"/>
              </a:rPr>
              <a:t>Cristianou,j</a:t>
            </a:r>
            <a:endParaRPr lang="en-US" dirty="0">
              <a:solidFill>
                <a:schemeClr val="tx1">
                  <a:lumMod val="50000"/>
                </a:schemeClr>
              </a:solidFill>
              <a:latin typeface="Bwgrkl" pitchFamily="2" charset="0"/>
            </a:endParaRPr>
          </a:p>
          <a:p>
            <a:r>
              <a:rPr lang="en-US" dirty="0">
                <a:solidFill>
                  <a:schemeClr val="tx1">
                    <a:lumMod val="50000"/>
                  </a:schemeClr>
                </a:solidFill>
              </a:rPr>
              <a:t>…And the disciples were first called Christians in Antioch.  (Acts 11:25b)</a:t>
            </a:r>
          </a:p>
          <a:p>
            <a:r>
              <a:rPr lang="en-US" dirty="0">
                <a:solidFill>
                  <a:schemeClr val="tx1">
                    <a:lumMod val="50000"/>
                  </a:schemeClr>
                </a:solidFill>
              </a:rPr>
              <a:t>Greek: </a:t>
            </a:r>
            <a:r>
              <a:rPr lang="en-US" dirty="0" err="1">
                <a:solidFill>
                  <a:schemeClr val="tx1">
                    <a:lumMod val="50000"/>
                  </a:schemeClr>
                </a:solidFill>
                <a:latin typeface="Bwgrkl" pitchFamily="2" charset="0"/>
              </a:rPr>
              <a:t>te</a:t>
            </a:r>
            <a:r>
              <a:rPr lang="en-US" dirty="0">
                <a:solidFill>
                  <a:schemeClr val="tx1">
                    <a:lumMod val="50000"/>
                  </a:schemeClr>
                </a:solidFill>
                <a:latin typeface="Bwgrkl" pitchFamily="2" charset="0"/>
              </a:rPr>
              <a:t> </a:t>
            </a:r>
            <a:r>
              <a:rPr lang="en-US" dirty="0" err="1">
                <a:solidFill>
                  <a:schemeClr val="tx1">
                    <a:lumMod val="50000"/>
                  </a:schemeClr>
                </a:solidFill>
                <a:latin typeface="Bwgrkl" pitchFamily="2" charset="0"/>
              </a:rPr>
              <a:t>prw,twj</a:t>
            </a:r>
            <a:r>
              <a:rPr lang="en-US" dirty="0">
                <a:solidFill>
                  <a:schemeClr val="tx1">
                    <a:lumMod val="50000"/>
                  </a:schemeClr>
                </a:solidFill>
                <a:latin typeface="Bwgrkl" pitchFamily="2" charset="0"/>
              </a:rPr>
              <a:t> </a:t>
            </a:r>
            <a:r>
              <a:rPr lang="en-US" dirty="0" err="1">
                <a:solidFill>
                  <a:schemeClr val="tx1">
                    <a:lumMod val="50000"/>
                  </a:schemeClr>
                </a:solidFill>
                <a:latin typeface="Bwgrkl" pitchFamily="2" charset="0"/>
              </a:rPr>
              <a:t>evn</a:t>
            </a:r>
            <a:r>
              <a:rPr lang="en-US" dirty="0">
                <a:solidFill>
                  <a:schemeClr val="tx1">
                    <a:lumMod val="50000"/>
                  </a:schemeClr>
                </a:solidFill>
                <a:latin typeface="Bwgrkl" pitchFamily="2" charset="0"/>
              </a:rPr>
              <a:t> </a:t>
            </a:r>
            <a:r>
              <a:rPr lang="en-US" dirty="0" err="1">
                <a:solidFill>
                  <a:schemeClr val="tx1">
                    <a:lumMod val="50000"/>
                  </a:schemeClr>
                </a:solidFill>
                <a:latin typeface="Bwgrkl" pitchFamily="2" charset="0"/>
              </a:rPr>
              <a:t>VAntiocei,a</a:t>
            </a:r>
            <a:r>
              <a:rPr lang="en-US" dirty="0">
                <a:solidFill>
                  <a:schemeClr val="tx1">
                    <a:lumMod val="50000"/>
                  </a:schemeClr>
                </a:solidFill>
                <a:latin typeface="Bwgrkl" pitchFamily="2" charset="0"/>
              </a:rPr>
              <a:t>| </a:t>
            </a:r>
            <a:r>
              <a:rPr lang="en-US" dirty="0" err="1">
                <a:solidFill>
                  <a:schemeClr val="tx1">
                    <a:lumMod val="50000"/>
                  </a:schemeClr>
                </a:solidFill>
                <a:latin typeface="Bwgrkl" pitchFamily="2" charset="0"/>
              </a:rPr>
              <a:t>tou.j</a:t>
            </a:r>
            <a:r>
              <a:rPr lang="en-US" dirty="0">
                <a:solidFill>
                  <a:schemeClr val="tx1">
                    <a:lumMod val="50000"/>
                  </a:schemeClr>
                </a:solidFill>
                <a:latin typeface="Bwgrkl" pitchFamily="2" charset="0"/>
              </a:rPr>
              <a:t> </a:t>
            </a:r>
            <a:r>
              <a:rPr lang="en-US" dirty="0" err="1">
                <a:solidFill>
                  <a:schemeClr val="tx1">
                    <a:lumMod val="50000"/>
                  </a:schemeClr>
                </a:solidFill>
                <a:latin typeface="Bwgrkl" pitchFamily="2" charset="0"/>
              </a:rPr>
              <a:t>maqhta.j</a:t>
            </a:r>
            <a:r>
              <a:rPr lang="en-US" dirty="0">
                <a:solidFill>
                  <a:schemeClr val="tx1">
                    <a:lumMod val="50000"/>
                  </a:schemeClr>
                </a:solidFill>
                <a:latin typeface="Bwgrkl" pitchFamily="2" charset="0"/>
              </a:rPr>
              <a:t> </a:t>
            </a:r>
            <a:r>
              <a:rPr lang="en-US" dirty="0" err="1">
                <a:solidFill>
                  <a:schemeClr val="tx1">
                    <a:lumMod val="50000"/>
                  </a:schemeClr>
                </a:solidFill>
                <a:latin typeface="Bwgrkl" pitchFamily="2" charset="0"/>
              </a:rPr>
              <a:t>Cristianou,jÅ</a:t>
            </a:r>
            <a:endParaRPr lang="en-US" dirty="0">
              <a:solidFill>
                <a:schemeClr val="tx1">
                  <a:lumMod val="50000"/>
                </a:schemeClr>
              </a:solidFill>
              <a:latin typeface="Bwgrkl" pitchFamily="2" charset="0"/>
            </a:endParaRPr>
          </a:p>
          <a:p>
            <a:r>
              <a:rPr lang="en-US" dirty="0">
                <a:solidFill>
                  <a:schemeClr val="tx1">
                    <a:lumMod val="50000"/>
                  </a:schemeClr>
                </a:solidFill>
              </a:rPr>
              <a:t>The first time in Antioch the followers of Christ were called </a:t>
            </a:r>
            <a:r>
              <a:rPr lang="en-US" dirty="0">
                <a:solidFill>
                  <a:srgbClr val="FFFF00"/>
                </a:solidFill>
              </a:rPr>
              <a:t>Enemies of the State</a:t>
            </a:r>
            <a:r>
              <a:rPr lang="en-US" dirty="0"/>
              <a:t>.</a:t>
            </a:r>
          </a:p>
          <a:p>
            <a:endParaRPr lang="en-US" dirty="0"/>
          </a:p>
        </p:txBody>
      </p:sp>
    </p:spTree>
    <p:extLst>
      <p:ext uri="{BB962C8B-B14F-4D97-AF65-F5344CB8AC3E}">
        <p14:creationId xmlns:p14="http://schemas.microsoft.com/office/powerpoint/2010/main" val="233369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Reviewing: Rome &amp; Domestic Terrorism</a:t>
            </a:r>
          </a:p>
          <a:p>
            <a:r>
              <a:rPr lang="en-US" dirty="0"/>
              <a:t>Why is this an important note?</a:t>
            </a:r>
            <a:endParaRPr lang="en-US" dirty="0">
              <a:latin typeface="Bwgrkl" pitchFamily="2" charset="0"/>
            </a:endParaRPr>
          </a:p>
          <a:p>
            <a:r>
              <a:rPr lang="en-US" dirty="0"/>
              <a:t>Notwithstanding the 3 occurrences of this word, let’s look at the list of what the disciples were called in the AW</a:t>
            </a:r>
          </a:p>
          <a:p>
            <a:r>
              <a:rPr lang="en-US" dirty="0"/>
              <a:t>Self Designations…</a:t>
            </a:r>
            <a:endParaRPr lang="en-US" dirty="0">
              <a:latin typeface="Bwgrkl" pitchFamily="2" charset="0"/>
            </a:endParaRPr>
          </a:p>
          <a:p>
            <a:endParaRPr lang="en-US" dirty="0"/>
          </a:p>
        </p:txBody>
      </p:sp>
    </p:spTree>
    <p:extLst>
      <p:ext uri="{BB962C8B-B14F-4D97-AF65-F5344CB8AC3E}">
        <p14:creationId xmlns:p14="http://schemas.microsoft.com/office/powerpoint/2010/main" val="988622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p:cTn id="21"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25</a:t>
            </a:fld>
            <a:endParaRPr lang="en-US" sz="1400"/>
          </a:p>
        </p:txBody>
      </p:sp>
      <p:pic>
        <p:nvPicPr>
          <p:cNvPr id="4" name="Picture 3" descr="A picture containing text, book, photo, sign&#10;&#10;Description automatically generated">
            <a:extLst>
              <a:ext uri="{FF2B5EF4-FFF2-40B4-BE49-F238E27FC236}">
                <a16:creationId xmlns:a16="http://schemas.microsoft.com/office/drawing/2014/main" id="{22B662FC-B4FB-41EC-AF42-E816F45F2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456" y="0"/>
            <a:ext cx="4237087" cy="6857999"/>
          </a:xfrm>
          <a:prstGeom prst="rect">
            <a:avLst/>
          </a:prstGeom>
        </p:spPr>
      </p:pic>
    </p:spTree>
    <p:extLst>
      <p:ext uri="{BB962C8B-B14F-4D97-AF65-F5344CB8AC3E}">
        <p14:creationId xmlns:p14="http://schemas.microsoft.com/office/powerpoint/2010/main" val="2029562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7772400" cy="4648200"/>
          </a:xfrm>
        </p:spPr>
        <p:txBody>
          <a:bodyPr/>
          <a:lstStyle/>
          <a:p>
            <a:r>
              <a:rPr lang="en-US" sz="2800" dirty="0"/>
              <a:t>Brothers and sisters – brothers most frequently used</a:t>
            </a:r>
          </a:p>
          <a:p>
            <a:r>
              <a:rPr lang="en-US" sz="2800" dirty="0"/>
              <a:t>Believers</a:t>
            </a:r>
          </a:p>
          <a:p>
            <a:r>
              <a:rPr lang="en-US" sz="2800" dirty="0"/>
              <a:t>Saints</a:t>
            </a:r>
          </a:p>
          <a:p>
            <a:r>
              <a:rPr lang="en-US" sz="2800" dirty="0"/>
              <a:t>The Assembly</a:t>
            </a:r>
          </a:p>
          <a:p>
            <a:r>
              <a:rPr lang="en-US" sz="2800" dirty="0"/>
              <a:t>Disciples</a:t>
            </a:r>
          </a:p>
          <a:p>
            <a:r>
              <a:rPr lang="en-US" sz="2800" dirty="0"/>
              <a:t>The Way</a:t>
            </a:r>
          </a:p>
          <a:p>
            <a:r>
              <a:rPr lang="en-US" sz="2800" dirty="0"/>
              <a:t>Christian?</a:t>
            </a:r>
          </a:p>
        </p:txBody>
      </p:sp>
    </p:spTree>
    <p:extLst>
      <p:ext uri="{BB962C8B-B14F-4D97-AF65-F5344CB8AC3E}">
        <p14:creationId xmlns:p14="http://schemas.microsoft.com/office/powerpoint/2010/main" val="394461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7772400" cy="4648200"/>
          </a:xfrm>
        </p:spPr>
        <p:txBody>
          <a:bodyPr/>
          <a:lstStyle/>
          <a:p>
            <a:r>
              <a:rPr lang="en-US" sz="2800" dirty="0">
                <a:solidFill>
                  <a:schemeClr val="tx1">
                    <a:lumMod val="65000"/>
                  </a:schemeClr>
                </a:solidFill>
              </a:rPr>
              <a:t>Brothers and sisters – brothers most frequently used</a:t>
            </a:r>
          </a:p>
          <a:p>
            <a:r>
              <a:rPr lang="en-US" sz="2800" dirty="0">
                <a:solidFill>
                  <a:schemeClr val="tx1">
                    <a:lumMod val="65000"/>
                  </a:schemeClr>
                </a:solidFill>
              </a:rPr>
              <a:t>Believers</a:t>
            </a:r>
          </a:p>
          <a:p>
            <a:r>
              <a:rPr lang="en-US" sz="2800" dirty="0">
                <a:solidFill>
                  <a:schemeClr val="tx1">
                    <a:lumMod val="65000"/>
                  </a:schemeClr>
                </a:solidFill>
              </a:rPr>
              <a:t>Saints</a:t>
            </a:r>
          </a:p>
          <a:p>
            <a:r>
              <a:rPr lang="en-US" sz="2800" dirty="0">
                <a:solidFill>
                  <a:schemeClr val="tx1">
                    <a:lumMod val="65000"/>
                  </a:schemeClr>
                </a:solidFill>
              </a:rPr>
              <a:t>The Assembly</a:t>
            </a:r>
          </a:p>
          <a:p>
            <a:r>
              <a:rPr lang="en-US" sz="2800" dirty="0">
                <a:solidFill>
                  <a:schemeClr val="tx1">
                    <a:lumMod val="65000"/>
                  </a:schemeClr>
                </a:solidFill>
              </a:rPr>
              <a:t>Disciples</a:t>
            </a:r>
          </a:p>
          <a:p>
            <a:r>
              <a:rPr lang="en-US" sz="2800" dirty="0">
                <a:solidFill>
                  <a:schemeClr val="tx1">
                    <a:lumMod val="65000"/>
                  </a:schemeClr>
                </a:solidFill>
              </a:rPr>
              <a:t>The Way</a:t>
            </a:r>
          </a:p>
          <a:p>
            <a:r>
              <a:rPr lang="en-US" sz="2800" dirty="0">
                <a:solidFill>
                  <a:srgbClr val="FFFF00"/>
                </a:solidFill>
              </a:rPr>
              <a:t> </a:t>
            </a:r>
            <a:r>
              <a:rPr lang="en-US" sz="2800" strike="sngStrike" dirty="0">
                <a:solidFill>
                  <a:srgbClr val="FFFF00"/>
                </a:solidFill>
              </a:rPr>
              <a:t>Christian</a:t>
            </a:r>
          </a:p>
        </p:txBody>
      </p:sp>
    </p:spTree>
    <p:extLst>
      <p:ext uri="{BB962C8B-B14F-4D97-AF65-F5344CB8AC3E}">
        <p14:creationId xmlns:p14="http://schemas.microsoft.com/office/powerpoint/2010/main" val="22460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8077200" cy="4648200"/>
          </a:xfrm>
        </p:spPr>
        <p:txBody>
          <a:bodyPr/>
          <a:lstStyle/>
          <a:p>
            <a:r>
              <a:rPr lang="en-US" sz="2800" dirty="0"/>
              <a:t>Just the AW and archaeology</a:t>
            </a:r>
          </a:p>
          <a:p>
            <a:r>
              <a:rPr lang="en-US" sz="2800" dirty="0"/>
              <a:t>What terms would early ‘Christians’ have used when they addressed one another? What would they have called each other? Would they have said, ‘Are you a </a:t>
            </a:r>
            <a:r>
              <a:rPr lang="en-US" sz="2800" dirty="0">
                <a:solidFill>
                  <a:srgbClr val="FFFF00"/>
                </a:solidFill>
              </a:rPr>
              <a:t>Christian</a:t>
            </a:r>
            <a:r>
              <a:rPr lang="en-US" sz="2800" dirty="0"/>
              <a:t>?’ or ‘Are you a </a:t>
            </a:r>
            <a:r>
              <a:rPr lang="en-US" sz="2800" dirty="0">
                <a:solidFill>
                  <a:srgbClr val="FFFF00"/>
                </a:solidFill>
              </a:rPr>
              <a:t>disciple</a:t>
            </a:r>
            <a:r>
              <a:rPr lang="en-US" sz="2800" dirty="0"/>
              <a:t>?’ or ‘Are you a </a:t>
            </a:r>
            <a:r>
              <a:rPr lang="en-US" sz="2800" dirty="0">
                <a:solidFill>
                  <a:srgbClr val="FFFF00"/>
                </a:solidFill>
              </a:rPr>
              <a:t>believer</a:t>
            </a:r>
            <a:r>
              <a:rPr lang="en-US" sz="2800" dirty="0"/>
              <a:t>?’ How would various ‘Christian’ groups have answered the question ‘</a:t>
            </a:r>
            <a:r>
              <a:rPr lang="en-US" sz="2800" b="1" u="sng" dirty="0">
                <a:solidFill>
                  <a:schemeClr val="accent1">
                    <a:lumMod val="40000"/>
                    <a:lumOff val="60000"/>
                  </a:schemeClr>
                </a:solidFill>
              </a:rPr>
              <a:t>Who are we</a:t>
            </a:r>
            <a:r>
              <a:rPr lang="en-US" sz="2800" dirty="0"/>
              <a:t>?’ </a:t>
            </a:r>
          </a:p>
          <a:p>
            <a:r>
              <a:rPr lang="en-US" sz="2800" dirty="0"/>
              <a:t>And how did authors refer to members of the communities to whom they were writing, and how would these members have referred to each other?</a:t>
            </a:r>
          </a:p>
        </p:txBody>
      </p:sp>
    </p:spTree>
    <p:extLst>
      <p:ext uri="{BB962C8B-B14F-4D97-AF65-F5344CB8AC3E}">
        <p14:creationId xmlns:p14="http://schemas.microsoft.com/office/powerpoint/2010/main" val="153294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7772400" cy="4648200"/>
          </a:xfrm>
        </p:spPr>
        <p:txBody>
          <a:bodyPr/>
          <a:lstStyle/>
          <a:p>
            <a:r>
              <a:rPr lang="en-US" dirty="0"/>
              <a:t>Sect 1.3 The Term </a:t>
            </a:r>
            <a:r>
              <a:rPr lang="en-US" dirty="0">
                <a:solidFill>
                  <a:srgbClr val="FFFF00"/>
                </a:solidFill>
              </a:rPr>
              <a:t>‘Christian’</a:t>
            </a:r>
          </a:p>
          <a:p>
            <a:r>
              <a:rPr lang="en-US" dirty="0"/>
              <a:t>It is obvious that when we discuss ‘</a:t>
            </a:r>
            <a:r>
              <a:rPr lang="en-US" dirty="0">
                <a:solidFill>
                  <a:srgbClr val="FFFF00"/>
                </a:solidFill>
              </a:rPr>
              <a:t>the earliest Christians</a:t>
            </a:r>
            <a:r>
              <a:rPr lang="en-US" dirty="0"/>
              <a:t>’, we need a designation to use! Until recently, ‘</a:t>
            </a:r>
            <a:r>
              <a:rPr lang="en-US" dirty="0">
                <a:solidFill>
                  <a:srgbClr val="FFFF00"/>
                </a:solidFill>
              </a:rPr>
              <a:t>Christian</a:t>
            </a:r>
            <a:r>
              <a:rPr lang="en-US" dirty="0"/>
              <a:t>’ was the term that most scholars used. </a:t>
            </a:r>
          </a:p>
        </p:txBody>
      </p:sp>
    </p:spTree>
    <p:extLst>
      <p:ext uri="{BB962C8B-B14F-4D97-AF65-F5344CB8AC3E}">
        <p14:creationId xmlns:p14="http://schemas.microsoft.com/office/powerpoint/2010/main" val="114721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On Tap…</a:t>
            </a:r>
          </a:p>
        </p:txBody>
      </p:sp>
      <p:sp>
        <p:nvSpPr>
          <p:cNvPr id="10" name="Content Placeholder 6"/>
          <p:cNvSpPr>
            <a:spLocks noGrp="1"/>
          </p:cNvSpPr>
          <p:nvPr>
            <p:ph idx="1"/>
          </p:nvPr>
        </p:nvSpPr>
        <p:spPr>
          <a:xfrm>
            <a:off x="685799" y="1295400"/>
            <a:ext cx="7848599" cy="4648200"/>
          </a:xfrm>
        </p:spPr>
        <p:txBody>
          <a:bodyPr/>
          <a:lstStyle/>
          <a:p>
            <a:r>
              <a:rPr lang="en-US" dirty="0"/>
              <a:t>Definitions</a:t>
            </a:r>
          </a:p>
          <a:p>
            <a:r>
              <a:rPr lang="en-US" dirty="0"/>
              <a:t>Anachronism &amp; Syncretism</a:t>
            </a:r>
          </a:p>
          <a:p>
            <a:r>
              <a:rPr lang="en-US" dirty="0"/>
              <a:t>TimeLine: 3BC – Acts 10</a:t>
            </a:r>
          </a:p>
          <a:p>
            <a:r>
              <a:rPr lang="en-US" dirty="0"/>
              <a:t>Rome – Enemies of “their” State - Definition  (Domestic Terrorism) – </a:t>
            </a:r>
            <a:r>
              <a:rPr lang="en-US" sz="2000" dirty="0"/>
              <a:t>What did Rome do when they wanted to identify domestic terrorism?</a:t>
            </a:r>
          </a:p>
          <a:p>
            <a:r>
              <a:rPr lang="en-US" dirty="0"/>
              <a:t>Douglas </a:t>
            </a:r>
            <a:r>
              <a:rPr lang="en-US" dirty="0" err="1"/>
              <a:t>Boin</a:t>
            </a:r>
            <a:r>
              <a:rPr lang="en-US" dirty="0"/>
              <a:t> – In Search of…</a:t>
            </a:r>
          </a:p>
          <a:p>
            <a:r>
              <a:rPr lang="en-US" dirty="0"/>
              <a:t>Self-designations: How does this help us</a:t>
            </a:r>
          </a:p>
        </p:txBody>
      </p:sp>
    </p:spTree>
    <p:extLst>
      <p:ext uri="{BB962C8B-B14F-4D97-AF65-F5344CB8AC3E}">
        <p14:creationId xmlns:p14="http://schemas.microsoft.com/office/powerpoint/2010/main" val="257116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tos_swoosh_57.wav"/>
          </p:stSnd>
        </p:sndAc>
      </p:transition>
    </mc:Choice>
    <mc:Fallback xmlns="">
      <p:transition spd="slow">
        <p:fade/>
        <p:sndAc>
          <p:stSnd>
            <p:snd r:embed="rId5" name="tos_swoosh_5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p:cTn id="27"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anim calcmode="lin" valueType="num">
                                      <p:cBhvr>
                                        <p:cTn id="34"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7772400" cy="4648200"/>
          </a:xfrm>
        </p:spPr>
        <p:txBody>
          <a:bodyPr/>
          <a:lstStyle/>
          <a:p>
            <a:r>
              <a:rPr lang="en-US" dirty="0"/>
              <a:t>Sect 1.3 The Term </a:t>
            </a:r>
            <a:r>
              <a:rPr lang="en-US" dirty="0">
                <a:solidFill>
                  <a:srgbClr val="FFFF00"/>
                </a:solidFill>
              </a:rPr>
              <a:t>‘Christian’</a:t>
            </a:r>
          </a:p>
          <a:p>
            <a:r>
              <a:rPr lang="en-US" dirty="0">
                <a:solidFill>
                  <a:schemeClr val="bg2">
                    <a:lumMod val="50000"/>
                    <a:lumOff val="50000"/>
                  </a:schemeClr>
                </a:solidFill>
              </a:rPr>
              <a:t>It is obvious that when we discuss ‘the earliest Christians’, we need a designation to use! Until recently, ‘Christian’ was the term that most scholars used. </a:t>
            </a:r>
            <a:r>
              <a:rPr lang="en-US" dirty="0"/>
              <a:t>However, it is hard to avoid the charge of </a:t>
            </a:r>
            <a:r>
              <a:rPr lang="en-US" dirty="0">
                <a:solidFill>
                  <a:srgbClr val="FFFF00"/>
                </a:solidFill>
              </a:rPr>
              <a:t>anachronism</a:t>
            </a:r>
            <a:r>
              <a:rPr lang="en-US" dirty="0"/>
              <a:t> in the use of the term.</a:t>
            </a:r>
          </a:p>
        </p:txBody>
      </p:sp>
    </p:spTree>
    <p:extLst>
      <p:ext uri="{BB962C8B-B14F-4D97-AF65-F5344CB8AC3E}">
        <p14:creationId xmlns:p14="http://schemas.microsoft.com/office/powerpoint/2010/main" val="425852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7772400" cy="4648200"/>
          </a:xfrm>
        </p:spPr>
        <p:txBody>
          <a:bodyPr/>
          <a:lstStyle/>
          <a:p>
            <a:r>
              <a:rPr lang="en-US" dirty="0"/>
              <a:t>Sect 1.3 The Term </a:t>
            </a:r>
            <a:r>
              <a:rPr lang="en-US" dirty="0">
                <a:solidFill>
                  <a:srgbClr val="FFFF00"/>
                </a:solidFill>
              </a:rPr>
              <a:t>‘Christian’</a:t>
            </a:r>
          </a:p>
          <a:p>
            <a:r>
              <a:rPr lang="en-US" dirty="0"/>
              <a:t>Ana – </a:t>
            </a:r>
            <a:r>
              <a:rPr lang="en-US" dirty="0" err="1"/>
              <a:t>chronistic</a:t>
            </a:r>
            <a:r>
              <a:rPr lang="en-US" dirty="0"/>
              <a:t> - An anachronism is an event that does not belong in the time period in which it is presented.</a:t>
            </a:r>
          </a:p>
          <a:p>
            <a:r>
              <a:rPr lang="en-US" dirty="0"/>
              <a:t>Previous slide: However, it is hard to avoid the charge of </a:t>
            </a:r>
            <a:r>
              <a:rPr lang="en-US" dirty="0">
                <a:solidFill>
                  <a:srgbClr val="FFFF00"/>
                </a:solidFill>
              </a:rPr>
              <a:t>anachronism</a:t>
            </a:r>
            <a:r>
              <a:rPr lang="en-US" dirty="0"/>
              <a:t> in the use of the term.</a:t>
            </a:r>
          </a:p>
          <a:p>
            <a:endParaRPr lang="en-US" dirty="0"/>
          </a:p>
        </p:txBody>
      </p:sp>
    </p:spTree>
    <p:extLst>
      <p:ext uri="{BB962C8B-B14F-4D97-AF65-F5344CB8AC3E}">
        <p14:creationId xmlns:p14="http://schemas.microsoft.com/office/powerpoint/2010/main" val="126703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p:cTn id="1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7772400" cy="4648200"/>
          </a:xfrm>
        </p:spPr>
        <p:txBody>
          <a:bodyPr/>
          <a:lstStyle/>
          <a:p>
            <a:r>
              <a:rPr lang="en-US" dirty="0"/>
              <a:t>Conclusion: </a:t>
            </a:r>
          </a:p>
          <a:p>
            <a:r>
              <a:rPr lang="en-US" dirty="0"/>
              <a:t>The word “</a:t>
            </a:r>
            <a:r>
              <a:rPr lang="en-US" dirty="0">
                <a:solidFill>
                  <a:srgbClr val="FFFF00"/>
                </a:solidFill>
              </a:rPr>
              <a:t>Christian</a:t>
            </a:r>
            <a:r>
              <a:rPr lang="en-US" dirty="0"/>
              <a:t>” is</a:t>
            </a:r>
          </a:p>
        </p:txBody>
      </p:sp>
    </p:spTree>
    <p:extLst>
      <p:ext uri="{BB962C8B-B14F-4D97-AF65-F5344CB8AC3E}">
        <p14:creationId xmlns:p14="http://schemas.microsoft.com/office/powerpoint/2010/main" val="1480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Self-designations</a:t>
            </a:r>
          </a:p>
        </p:txBody>
      </p:sp>
      <p:sp>
        <p:nvSpPr>
          <p:cNvPr id="10" name="Content Placeholder 6"/>
          <p:cNvSpPr>
            <a:spLocks noGrp="1"/>
          </p:cNvSpPr>
          <p:nvPr>
            <p:ph idx="1"/>
          </p:nvPr>
        </p:nvSpPr>
        <p:spPr>
          <a:xfrm>
            <a:off x="685800" y="1295400"/>
            <a:ext cx="7924800" cy="4648200"/>
          </a:xfrm>
        </p:spPr>
        <p:txBody>
          <a:bodyPr/>
          <a:lstStyle/>
          <a:p>
            <a:r>
              <a:rPr lang="en-US" dirty="0"/>
              <a:t>Conclusion: </a:t>
            </a:r>
          </a:p>
          <a:p>
            <a:r>
              <a:rPr lang="en-US" dirty="0"/>
              <a:t>The word “</a:t>
            </a:r>
            <a:r>
              <a:rPr lang="en-US" dirty="0">
                <a:solidFill>
                  <a:srgbClr val="FFFF00"/>
                </a:solidFill>
              </a:rPr>
              <a:t>Christian</a:t>
            </a:r>
            <a:r>
              <a:rPr lang="en-US" dirty="0"/>
              <a:t>” is </a:t>
            </a:r>
            <a:r>
              <a:rPr lang="en-US" b="1" u="sng" dirty="0">
                <a:solidFill>
                  <a:srgbClr val="FF0000"/>
                </a:solidFill>
                <a:highlight>
                  <a:srgbClr val="FFFF00"/>
                </a:highlight>
              </a:rPr>
              <a:t>NEVER</a:t>
            </a:r>
            <a:r>
              <a:rPr lang="en-US" dirty="0"/>
              <a:t> used in the AW in the first century as a </a:t>
            </a:r>
            <a:r>
              <a:rPr lang="en-US" dirty="0">
                <a:solidFill>
                  <a:srgbClr val="FFFF00"/>
                </a:solidFill>
              </a:rPr>
              <a:t>self-designation</a:t>
            </a:r>
            <a:r>
              <a:rPr lang="en-US" dirty="0"/>
              <a:t>!</a:t>
            </a:r>
          </a:p>
          <a:p>
            <a:r>
              <a:rPr lang="en-US" dirty="0"/>
              <a:t>Dr. Douglas </a:t>
            </a:r>
            <a:r>
              <a:rPr lang="en-US" dirty="0" err="1"/>
              <a:t>Boin</a:t>
            </a:r>
            <a:r>
              <a:rPr lang="en-US" dirty="0"/>
              <a:t>  </a:t>
            </a:r>
            <a:r>
              <a:rPr lang="en-US" sz="2800" dirty="0"/>
              <a:t>(Scholar and Archaeologist)</a:t>
            </a:r>
            <a:endParaRPr lang="en-US" dirty="0"/>
          </a:p>
          <a:p>
            <a:r>
              <a:rPr lang="en-US" dirty="0"/>
              <a:t> </a:t>
            </a:r>
            <a:r>
              <a:rPr lang="en-US" sz="900" dirty="0"/>
              <a:t>https://www.biblicalarchaeology.org/daily/archaeology-today/biblical-archaeology-topics/the-archaeological-quest-for-the-earliest-christians/ </a:t>
            </a:r>
          </a:p>
          <a:p>
            <a:r>
              <a:rPr lang="en-US" i="1" dirty="0"/>
              <a:t>The Archaeological Quest for the Earliest Christians </a:t>
            </a:r>
          </a:p>
        </p:txBody>
      </p:sp>
    </p:spTree>
    <p:extLst>
      <p:ext uri="{BB962C8B-B14F-4D97-AF65-F5344CB8AC3E}">
        <p14:creationId xmlns:p14="http://schemas.microsoft.com/office/powerpoint/2010/main" val="124072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p:cTn id="7"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0">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 calcmode="lin" valueType="num">
                                      <p:cBhvr>
                                        <p:cTn id="14"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p:cTn id="21"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Dr. Douglas </a:t>
            </a:r>
            <a:r>
              <a:rPr lang="en-US" sz="6000" dirty="0" err="1">
                <a:solidFill>
                  <a:srgbClr val="B7B7B7"/>
                </a:solidFill>
                <a:latin typeface="Times New Roman" pitchFamily="18" charset="0"/>
                <a:cs typeface="Times New Roman" pitchFamily="18" charset="0"/>
              </a:rPr>
              <a:t>Boin</a:t>
            </a:r>
            <a:endParaRPr lang="en-US" sz="6000" dirty="0">
              <a:solidFill>
                <a:srgbClr val="B7B7B7"/>
              </a:solidFill>
              <a:latin typeface="Times New Roman" pitchFamily="18" charset="0"/>
              <a:cs typeface="Times New Roman" pitchFamily="18" charset="0"/>
            </a:endParaRPr>
          </a:p>
        </p:txBody>
      </p:sp>
      <p:sp>
        <p:nvSpPr>
          <p:cNvPr id="10" name="Content Placeholder 6"/>
          <p:cNvSpPr>
            <a:spLocks noGrp="1"/>
          </p:cNvSpPr>
          <p:nvPr>
            <p:ph idx="1"/>
          </p:nvPr>
        </p:nvSpPr>
        <p:spPr>
          <a:xfrm>
            <a:off x="685800" y="1295400"/>
            <a:ext cx="7772400" cy="4648200"/>
          </a:xfrm>
        </p:spPr>
        <p:txBody>
          <a:bodyPr/>
          <a:lstStyle/>
          <a:p>
            <a:r>
              <a:rPr lang="en-US" dirty="0"/>
              <a:t>February 01, 2018</a:t>
            </a:r>
          </a:p>
          <a:p>
            <a:r>
              <a:rPr lang="en-US" dirty="0"/>
              <a:t>“The race for the next spectacular artifact is on. </a:t>
            </a:r>
          </a:p>
          <a:p>
            <a:r>
              <a:rPr lang="en-US" dirty="0"/>
              <a:t>The assumption seems to be that if we just look a little harder, if we just dig a little bit deeper, one day, we’ll find the one piece of evidence that will take us back to the earliest age of Jesus and his followers.”  </a:t>
            </a:r>
          </a:p>
        </p:txBody>
      </p:sp>
    </p:spTree>
    <p:extLst>
      <p:ext uri="{BB962C8B-B14F-4D97-AF65-F5344CB8AC3E}">
        <p14:creationId xmlns:p14="http://schemas.microsoft.com/office/powerpoint/2010/main" val="31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Dr. Douglas </a:t>
            </a:r>
            <a:r>
              <a:rPr lang="en-US" sz="6000" dirty="0" err="1">
                <a:solidFill>
                  <a:srgbClr val="B7B7B7"/>
                </a:solidFill>
                <a:latin typeface="Times New Roman" pitchFamily="18" charset="0"/>
                <a:cs typeface="Times New Roman" pitchFamily="18" charset="0"/>
              </a:rPr>
              <a:t>Boin</a:t>
            </a:r>
            <a:endParaRPr lang="en-US" sz="6000" dirty="0">
              <a:solidFill>
                <a:srgbClr val="B7B7B7"/>
              </a:solidFill>
              <a:latin typeface="Times New Roman" pitchFamily="18" charset="0"/>
              <a:cs typeface="Times New Roman" pitchFamily="18" charset="0"/>
            </a:endParaRPr>
          </a:p>
        </p:txBody>
      </p:sp>
      <p:sp>
        <p:nvSpPr>
          <p:cNvPr id="10" name="Content Placeholder 6"/>
          <p:cNvSpPr>
            <a:spLocks noGrp="1"/>
          </p:cNvSpPr>
          <p:nvPr>
            <p:ph idx="1"/>
          </p:nvPr>
        </p:nvSpPr>
        <p:spPr>
          <a:xfrm>
            <a:off x="685800" y="1295400"/>
            <a:ext cx="8001000" cy="4648200"/>
          </a:xfrm>
        </p:spPr>
        <p:txBody>
          <a:bodyPr/>
          <a:lstStyle/>
          <a:p>
            <a:r>
              <a:rPr lang="en-US" dirty="0"/>
              <a:t>February 01, 2018</a:t>
            </a:r>
          </a:p>
          <a:p>
            <a:r>
              <a:rPr lang="en-US" dirty="0"/>
              <a:t>“To many, it’s an urgent archaeological mission with </a:t>
            </a:r>
            <a:r>
              <a:rPr lang="en-US" dirty="0">
                <a:solidFill>
                  <a:srgbClr val="FFFF00"/>
                </a:solidFill>
              </a:rPr>
              <a:t>profound implications</a:t>
            </a:r>
            <a:r>
              <a:rPr lang="en-US" dirty="0"/>
              <a:t> for the history of faith.</a:t>
            </a:r>
          </a:p>
          <a:p>
            <a:r>
              <a:rPr lang="en-US" dirty="0"/>
              <a:t> </a:t>
            </a:r>
            <a:r>
              <a:rPr lang="en-US" dirty="0">
                <a:solidFill>
                  <a:srgbClr val="FFFF00"/>
                </a:solidFill>
              </a:rPr>
              <a:t>Just don’t hold your breath.</a:t>
            </a:r>
            <a:r>
              <a:rPr lang="en-US" dirty="0"/>
              <a:t> </a:t>
            </a:r>
          </a:p>
          <a:p>
            <a:r>
              <a:rPr lang="en-US" sz="2800" dirty="0"/>
              <a:t>For almost </a:t>
            </a:r>
            <a:r>
              <a:rPr lang="en-US" sz="2800" dirty="0">
                <a:solidFill>
                  <a:srgbClr val="FFFF00"/>
                </a:solidFill>
              </a:rPr>
              <a:t>two hundred years after the crucifixion</a:t>
            </a:r>
            <a:r>
              <a:rPr lang="en-US" sz="2800" dirty="0"/>
              <a:t>, Roman cities are entirely devoid of any trace of early Christians; to date, no one has ever found any object that’s been plausibly connected to them</a:t>
            </a:r>
            <a:r>
              <a:rPr lang="en-US" sz="2800" dirty="0">
                <a:solidFill>
                  <a:srgbClr val="FF0000"/>
                </a:solidFill>
              </a:rPr>
              <a:t>.</a:t>
            </a:r>
            <a:r>
              <a:rPr lang="en-US" sz="2800" dirty="0">
                <a:solidFill>
                  <a:srgbClr val="00B050"/>
                </a:solidFill>
              </a:rPr>
              <a:t>.</a:t>
            </a:r>
            <a:r>
              <a:rPr lang="en-US" sz="2800" dirty="0"/>
              <a:t>”</a:t>
            </a:r>
            <a:endParaRPr lang="en-US" sz="2800" dirty="0">
              <a:solidFill>
                <a:srgbClr val="00B050"/>
              </a:solidFill>
            </a:endParaRPr>
          </a:p>
        </p:txBody>
      </p:sp>
    </p:spTree>
    <p:extLst>
      <p:ext uri="{BB962C8B-B14F-4D97-AF65-F5344CB8AC3E}">
        <p14:creationId xmlns:p14="http://schemas.microsoft.com/office/powerpoint/2010/main" val="23252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p:cTn id="21"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36</a:t>
            </a:fld>
            <a:endParaRPr lang="en-US" sz="1400"/>
          </a:p>
        </p:txBody>
      </p:sp>
      <p:pic>
        <p:nvPicPr>
          <p:cNvPr id="3" name="Picture 2">
            <a:extLst>
              <a:ext uri="{FF2B5EF4-FFF2-40B4-BE49-F238E27FC236}">
                <a16:creationId xmlns:a16="http://schemas.microsoft.com/office/drawing/2014/main" id="{A2146A08-762F-3766-C72C-1BCFFC5B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535" y="0"/>
            <a:ext cx="4694929" cy="6858000"/>
          </a:xfrm>
          <a:prstGeom prst="rect">
            <a:avLst/>
          </a:prstGeom>
        </p:spPr>
      </p:pic>
    </p:spTree>
    <p:extLst>
      <p:ext uri="{BB962C8B-B14F-4D97-AF65-F5344CB8AC3E}">
        <p14:creationId xmlns:p14="http://schemas.microsoft.com/office/powerpoint/2010/main" val="7887655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Acts 15</a:t>
            </a:r>
          </a:p>
          <a:p>
            <a:r>
              <a:rPr lang="en-US" dirty="0"/>
              <a:t>The Didache: </a:t>
            </a:r>
            <a:r>
              <a:rPr lang="en-US" dirty="0">
                <a:solidFill>
                  <a:srgbClr val="FFFF00"/>
                </a:solidFill>
              </a:rPr>
              <a:t>The Lord’s Teaching Through the Twelve Apostles to the Nations</a:t>
            </a:r>
            <a:r>
              <a:rPr lang="en-US" dirty="0">
                <a:solidFill>
                  <a:srgbClr val="FF0000"/>
                </a:solidFill>
              </a:rPr>
              <a:t>*</a:t>
            </a:r>
            <a:endParaRPr lang="en-US" dirty="0"/>
          </a:p>
          <a:p>
            <a:r>
              <a:rPr lang="en-US" dirty="0"/>
              <a:t>Acts 17:11</a:t>
            </a:r>
          </a:p>
          <a:p>
            <a:r>
              <a:rPr lang="en-US" dirty="0"/>
              <a:t>Acts 18-26 - English vs Greek</a:t>
            </a:r>
          </a:p>
          <a:p>
            <a:r>
              <a:rPr lang="en-US" dirty="0"/>
              <a:t>Aquila and Priscilla had heard,</a:t>
            </a:r>
          </a:p>
          <a:p>
            <a:r>
              <a:rPr lang="fi-FI" dirty="0">
                <a:latin typeface="Bwgrkl" pitchFamily="2" charset="0"/>
              </a:rPr>
              <a:t>Pri,skilla kai. VAku,laj </a:t>
            </a:r>
            <a:r>
              <a:rPr lang="en-US" dirty="0" err="1">
                <a:latin typeface="Bwgrkl" pitchFamily="2" charset="0"/>
              </a:rPr>
              <a:t>avkou,santej</a:t>
            </a:r>
            <a:r>
              <a:rPr lang="en-US" dirty="0">
                <a:latin typeface="Bwgrkl" pitchFamily="2" charset="0"/>
              </a:rPr>
              <a:t> </a:t>
            </a:r>
          </a:p>
          <a:p>
            <a:r>
              <a:rPr lang="en-US" dirty="0"/>
              <a:t>Acts 20 – Meeting in Ephesus</a:t>
            </a:r>
          </a:p>
          <a:p>
            <a:endParaRPr lang="en-US" dirty="0"/>
          </a:p>
        </p:txBody>
      </p:sp>
    </p:spTree>
    <p:extLst>
      <p:ext uri="{BB962C8B-B14F-4D97-AF65-F5344CB8AC3E}">
        <p14:creationId xmlns:p14="http://schemas.microsoft.com/office/powerpoint/2010/main" val="22571409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Ephesians 20:28-30</a:t>
            </a:r>
          </a:p>
          <a:p>
            <a:r>
              <a:rPr lang="en-US" dirty="0"/>
              <a:t>28 Take heed therefore unto yourselves, and to all the flock, over the which the Holy Spirit hath made you overseers, to feed the Assembly of God, which he hath purchased with his own blood.</a:t>
            </a:r>
          </a:p>
        </p:txBody>
      </p:sp>
    </p:spTree>
    <p:extLst>
      <p:ext uri="{BB962C8B-B14F-4D97-AF65-F5344CB8AC3E}">
        <p14:creationId xmlns:p14="http://schemas.microsoft.com/office/powerpoint/2010/main" val="350450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Ephesians 20:28-30</a:t>
            </a:r>
          </a:p>
          <a:p>
            <a:r>
              <a:rPr lang="en-US" dirty="0"/>
              <a:t>29 For I know this, that after my departing shall grievous wolves enter in among you, not sparing the flock.</a:t>
            </a:r>
          </a:p>
          <a:p>
            <a:r>
              <a:rPr lang="en-US" dirty="0"/>
              <a:t> 30 Also of your own selves shall men arise, speaking perverse things, to draw away disciples after them.  (</a:t>
            </a:r>
            <a:r>
              <a:rPr lang="en-US" sz="2800" dirty="0">
                <a:solidFill>
                  <a:srgbClr val="FFFF00"/>
                </a:solidFill>
              </a:rPr>
              <a:t>Didache</a:t>
            </a:r>
            <a:r>
              <a:rPr lang="en-US" dirty="0"/>
              <a:t>)</a:t>
            </a:r>
          </a:p>
          <a:p>
            <a:r>
              <a:rPr lang="en-US" dirty="0"/>
              <a:t>Acts 21 – Meeting in Jerusalem</a:t>
            </a:r>
          </a:p>
        </p:txBody>
      </p:sp>
    </p:spTree>
    <p:extLst>
      <p:ext uri="{BB962C8B-B14F-4D97-AF65-F5344CB8AC3E}">
        <p14:creationId xmlns:p14="http://schemas.microsoft.com/office/powerpoint/2010/main" val="271302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p:cTn id="21"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On Tap…</a:t>
            </a:r>
          </a:p>
        </p:txBody>
      </p:sp>
      <p:sp>
        <p:nvSpPr>
          <p:cNvPr id="10" name="Content Placeholder 6"/>
          <p:cNvSpPr>
            <a:spLocks noGrp="1"/>
          </p:cNvSpPr>
          <p:nvPr>
            <p:ph idx="1"/>
          </p:nvPr>
        </p:nvSpPr>
        <p:spPr>
          <a:xfrm>
            <a:off x="685800" y="1295400"/>
            <a:ext cx="7772400" cy="4648200"/>
          </a:xfrm>
        </p:spPr>
        <p:txBody>
          <a:bodyPr/>
          <a:lstStyle/>
          <a:p>
            <a:r>
              <a:rPr lang="en-US" dirty="0"/>
              <a:t>After Jesus | Before Christianity</a:t>
            </a:r>
          </a:p>
          <a:p>
            <a:r>
              <a:rPr lang="en-US" dirty="0"/>
              <a:t>TimeLine: Acts 15 - Acts 24</a:t>
            </a:r>
          </a:p>
          <a:p>
            <a:r>
              <a:rPr lang="en-US" dirty="0"/>
              <a:t>Middle first century to middle second century overview</a:t>
            </a:r>
          </a:p>
          <a:p>
            <a:r>
              <a:rPr lang="en-US" dirty="0"/>
              <a:t>Ignatius (ECF)</a:t>
            </a:r>
          </a:p>
          <a:p>
            <a:r>
              <a:rPr lang="en-US" dirty="0"/>
              <a:t>P. Oxy – A new washing machine additive?</a:t>
            </a:r>
          </a:p>
          <a:p>
            <a:r>
              <a:rPr lang="en-US" dirty="0"/>
              <a:t>Jerome – ECF vs Peter, Paul, and Mary</a:t>
            </a:r>
          </a:p>
        </p:txBody>
      </p:sp>
    </p:spTree>
    <p:extLst>
      <p:ext uri="{BB962C8B-B14F-4D97-AF65-F5344CB8AC3E}">
        <p14:creationId xmlns:p14="http://schemas.microsoft.com/office/powerpoint/2010/main" val="3189980604"/>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tos_swoosh_57.wav"/>
          </p:stSnd>
        </p:sndAc>
      </p:transition>
    </mc:Choice>
    <mc:Fallback xmlns="">
      <p:transition spd="med">
        <p:fade/>
        <p:sndAc>
          <p:stSnd>
            <p:snd r:embed="rId5" name="tos_swoosh_5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Acts 21:15-20 [20]</a:t>
            </a:r>
          </a:p>
          <a:p>
            <a:r>
              <a:rPr lang="en-US" dirty="0"/>
              <a:t>And after those days we went up to Jerusalem. And when we had arrived, the brethren received us gladly.</a:t>
            </a:r>
          </a:p>
          <a:p>
            <a:r>
              <a:rPr lang="en-US"/>
              <a:t>And </a:t>
            </a:r>
            <a:r>
              <a:rPr lang="en-US" dirty="0"/>
              <a:t>the day following Paul went in with us unto James; and all the elders were present.</a:t>
            </a:r>
          </a:p>
        </p:txBody>
      </p:sp>
    </p:spTree>
    <p:extLst>
      <p:ext uri="{BB962C8B-B14F-4D97-AF65-F5344CB8AC3E}">
        <p14:creationId xmlns:p14="http://schemas.microsoft.com/office/powerpoint/2010/main" val="35968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Acts 21:15-20 [20]</a:t>
            </a:r>
          </a:p>
          <a:p>
            <a:r>
              <a:rPr lang="en-US" dirty="0"/>
              <a:t>21:19 And when he had saluted them, he declared particularly what things God had wrought among the Gentiles by his ministry.</a:t>
            </a:r>
          </a:p>
          <a:p>
            <a:r>
              <a:rPr lang="en-US" dirty="0"/>
              <a:t>20 </a:t>
            </a:r>
            <a:r>
              <a:rPr lang="en-US" dirty="0" err="1"/>
              <a:t>Seest</a:t>
            </a:r>
            <a:r>
              <a:rPr lang="en-US" dirty="0"/>
              <a:t> brother how many thousands…</a:t>
            </a:r>
          </a:p>
          <a:p>
            <a:r>
              <a:rPr lang="en-US" dirty="0" err="1">
                <a:latin typeface="Bwgrkl" pitchFamily="2" charset="0"/>
              </a:rPr>
              <a:t>Qewrei</a:t>
            </a:r>
            <a:r>
              <a:rPr lang="en-US" dirty="0">
                <a:latin typeface="Bwgrkl" pitchFamily="2" charset="0"/>
              </a:rPr>
              <a:t>/j( </a:t>
            </a:r>
            <a:r>
              <a:rPr lang="en-US" dirty="0" err="1">
                <a:latin typeface="Bwgrkl" pitchFamily="2" charset="0"/>
              </a:rPr>
              <a:t>avdelfe</a:t>
            </a:r>
            <a:r>
              <a:rPr lang="en-US" dirty="0">
                <a:latin typeface="Bwgrkl" pitchFamily="2" charset="0"/>
              </a:rPr>
              <a:t>,( </a:t>
            </a:r>
            <a:r>
              <a:rPr lang="en-US" dirty="0" err="1">
                <a:latin typeface="Bwgrkl" pitchFamily="2" charset="0"/>
              </a:rPr>
              <a:t>po,sai</a:t>
            </a:r>
            <a:r>
              <a:rPr lang="en-US" dirty="0">
                <a:latin typeface="Bwgrkl" pitchFamily="2" charset="0"/>
              </a:rPr>
              <a:t> </a:t>
            </a:r>
            <a:r>
              <a:rPr lang="en-US" dirty="0" err="1">
                <a:solidFill>
                  <a:srgbClr val="FFFF00"/>
                </a:solidFill>
                <a:latin typeface="Bwgrkl" pitchFamily="2" charset="0"/>
              </a:rPr>
              <a:t>muria,dej</a:t>
            </a:r>
            <a:r>
              <a:rPr lang="en-US" dirty="0">
                <a:solidFill>
                  <a:srgbClr val="FFFF00"/>
                </a:solidFill>
                <a:latin typeface="Bwgrkl" pitchFamily="2" charset="0"/>
              </a:rPr>
              <a:t>  </a:t>
            </a:r>
            <a:r>
              <a:rPr lang="en-US" dirty="0">
                <a:solidFill>
                  <a:srgbClr val="FFFF00"/>
                </a:solidFill>
              </a:rPr>
              <a:t>Rev 5:11</a:t>
            </a:r>
            <a:endParaRPr lang="en-US" dirty="0">
              <a:solidFill>
                <a:srgbClr val="FFFF00"/>
              </a:solidFill>
              <a:latin typeface="Bwgrkl" pitchFamily="2" charset="0"/>
            </a:endParaRPr>
          </a:p>
          <a:p>
            <a:r>
              <a:rPr lang="en-US" dirty="0"/>
              <a:t>Tens of thousands… zealous for the Torah</a:t>
            </a:r>
          </a:p>
        </p:txBody>
      </p:sp>
    </p:spTree>
    <p:extLst>
      <p:ext uri="{BB962C8B-B14F-4D97-AF65-F5344CB8AC3E}">
        <p14:creationId xmlns:p14="http://schemas.microsoft.com/office/powerpoint/2010/main" val="231970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p:cTn id="21"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 calcmode="lin" valueType="num">
                                      <p:cBhvr>
                                        <p:cTn id="28"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Acts 24:1-5, 14 [5,14]</a:t>
            </a:r>
          </a:p>
          <a:p>
            <a:r>
              <a:rPr lang="en-US" dirty="0"/>
              <a:t>Court case brought by High Priest and the elders of Israel.</a:t>
            </a:r>
          </a:p>
          <a:p>
            <a:r>
              <a:rPr lang="en-US" dirty="0"/>
              <a:t> Legal council: Tertullus</a:t>
            </a:r>
          </a:p>
          <a:p>
            <a:r>
              <a:rPr lang="en-US" dirty="0"/>
              <a:t>5 For we have found this man a pestilent fellow, and a mover of sedition among all the Jews throughout the world, and a ringleader of the </a:t>
            </a:r>
            <a:r>
              <a:rPr lang="en-US" dirty="0">
                <a:solidFill>
                  <a:srgbClr val="FFFF00"/>
                </a:solidFill>
              </a:rPr>
              <a:t>sect of the Nazarenes</a:t>
            </a:r>
            <a:r>
              <a:rPr lang="en-US" dirty="0"/>
              <a:t>:</a:t>
            </a:r>
          </a:p>
        </p:txBody>
      </p:sp>
    </p:spTree>
    <p:extLst>
      <p:ext uri="{BB962C8B-B14F-4D97-AF65-F5344CB8AC3E}">
        <p14:creationId xmlns:p14="http://schemas.microsoft.com/office/powerpoint/2010/main" val="302759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Acts 24:1-5, 14 [5,14]</a:t>
            </a:r>
          </a:p>
          <a:p>
            <a:r>
              <a:rPr lang="en-US" dirty="0"/>
              <a:t>What is a sect? </a:t>
            </a:r>
          </a:p>
          <a:p>
            <a:r>
              <a:rPr lang="en-US" dirty="0"/>
              <a:t>A separatist group characterized by loyalty to a certain school of thought and practice sect, party, </a:t>
            </a:r>
            <a:r>
              <a:rPr lang="en-US" dirty="0">
                <a:solidFill>
                  <a:srgbClr val="FFFF00"/>
                </a:solidFill>
              </a:rPr>
              <a:t>sect</a:t>
            </a:r>
            <a:r>
              <a:rPr lang="en-US" dirty="0"/>
              <a:t> of the Pharisees, </a:t>
            </a:r>
            <a:r>
              <a:rPr lang="en-US" dirty="0">
                <a:solidFill>
                  <a:srgbClr val="FFFF00"/>
                </a:solidFill>
              </a:rPr>
              <a:t>sect</a:t>
            </a:r>
            <a:r>
              <a:rPr lang="en-US" dirty="0"/>
              <a:t> of the Sadducees, </a:t>
            </a:r>
            <a:r>
              <a:rPr lang="en-US" dirty="0">
                <a:solidFill>
                  <a:srgbClr val="FFFF00"/>
                </a:solidFill>
              </a:rPr>
              <a:t>sect </a:t>
            </a:r>
            <a:r>
              <a:rPr lang="en-US" dirty="0"/>
              <a:t>of the </a:t>
            </a:r>
            <a:r>
              <a:rPr lang="en-US" dirty="0">
                <a:solidFill>
                  <a:srgbClr val="FFFF00"/>
                </a:solidFill>
              </a:rPr>
              <a:t>Nazarenes…</a:t>
            </a:r>
            <a:endParaRPr lang="en-US" dirty="0"/>
          </a:p>
        </p:txBody>
      </p:sp>
    </p:spTree>
    <p:extLst>
      <p:ext uri="{BB962C8B-B14F-4D97-AF65-F5344CB8AC3E}">
        <p14:creationId xmlns:p14="http://schemas.microsoft.com/office/powerpoint/2010/main" val="36909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8077200" cy="4648200"/>
          </a:xfrm>
        </p:spPr>
        <p:txBody>
          <a:bodyPr/>
          <a:lstStyle/>
          <a:p>
            <a:r>
              <a:rPr lang="en-US" dirty="0"/>
              <a:t>Acts 24:1-5, 14 [5,14]</a:t>
            </a:r>
          </a:p>
          <a:p>
            <a:r>
              <a:rPr lang="en-US" dirty="0"/>
              <a:t>14 But this I confess unto thee, that after the way which they call a </a:t>
            </a:r>
            <a:r>
              <a:rPr lang="en-US" dirty="0">
                <a:solidFill>
                  <a:srgbClr val="FFFF00"/>
                </a:solidFill>
              </a:rPr>
              <a:t>sect</a:t>
            </a:r>
            <a:r>
              <a:rPr lang="en-US" dirty="0"/>
              <a:t>, so worship I the God of my fathers, believing all things which are written in the law and the prophets.</a:t>
            </a:r>
          </a:p>
          <a:p>
            <a:r>
              <a:rPr lang="en-US" dirty="0"/>
              <a:t>28:22 But we desire to hear of thee what thou </a:t>
            </a:r>
            <a:r>
              <a:rPr lang="en-US" dirty="0" err="1"/>
              <a:t>thinkest</a:t>
            </a:r>
            <a:r>
              <a:rPr lang="en-US" dirty="0"/>
              <a:t>: for as concerning this </a:t>
            </a:r>
            <a:r>
              <a:rPr lang="en-US" dirty="0">
                <a:solidFill>
                  <a:srgbClr val="FFFF00"/>
                </a:solidFill>
              </a:rPr>
              <a:t>sect</a:t>
            </a:r>
            <a:r>
              <a:rPr lang="en-US" dirty="0"/>
              <a:t>, we know that every where it is spoken against.</a:t>
            </a:r>
          </a:p>
        </p:txBody>
      </p:sp>
    </p:spTree>
    <p:extLst>
      <p:ext uri="{BB962C8B-B14F-4D97-AF65-F5344CB8AC3E}">
        <p14:creationId xmlns:p14="http://schemas.microsoft.com/office/powerpoint/2010/main" val="380928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Time Line</a:t>
            </a:r>
          </a:p>
        </p:txBody>
      </p:sp>
      <p:sp>
        <p:nvSpPr>
          <p:cNvPr id="10" name="Content Placeholder 6"/>
          <p:cNvSpPr>
            <a:spLocks noGrp="1"/>
          </p:cNvSpPr>
          <p:nvPr>
            <p:ph idx="1"/>
          </p:nvPr>
        </p:nvSpPr>
        <p:spPr>
          <a:xfrm>
            <a:off x="685800" y="1295400"/>
            <a:ext cx="7772400" cy="4648200"/>
          </a:xfrm>
        </p:spPr>
        <p:txBody>
          <a:bodyPr/>
          <a:lstStyle/>
          <a:p>
            <a:r>
              <a:rPr lang="en-US" dirty="0"/>
              <a:t>From Acts 24 and 28, we see the believers are a </a:t>
            </a:r>
            <a:r>
              <a:rPr lang="en-US" dirty="0">
                <a:solidFill>
                  <a:srgbClr val="FFFF00"/>
                </a:solidFill>
              </a:rPr>
              <a:t>sect</a:t>
            </a:r>
            <a:r>
              <a:rPr lang="en-US" dirty="0"/>
              <a:t> of Israel, based on the writings of Moses and the prophets.</a:t>
            </a:r>
          </a:p>
          <a:p>
            <a:r>
              <a:rPr lang="en-US" dirty="0"/>
              <a:t>Jerusalem (like Acts 15) still had Jewish bishops (15) up until 135 AD. </a:t>
            </a:r>
          </a:p>
          <a:p>
            <a:r>
              <a:rPr lang="en-US" dirty="0"/>
              <a:t>After the Bar Kokhba incident, all bishops going forward would be Gentile. </a:t>
            </a:r>
          </a:p>
          <a:p>
            <a:r>
              <a:rPr lang="en-US" dirty="0"/>
              <a:t>Hadrian wanted to eradicate Judaism.</a:t>
            </a:r>
          </a:p>
        </p:txBody>
      </p:sp>
    </p:spTree>
    <p:extLst>
      <p:ext uri="{BB962C8B-B14F-4D97-AF65-F5344CB8AC3E}">
        <p14:creationId xmlns:p14="http://schemas.microsoft.com/office/powerpoint/2010/main" val="39646431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Ignatius</a:t>
            </a:r>
          </a:p>
        </p:txBody>
      </p:sp>
      <p:sp>
        <p:nvSpPr>
          <p:cNvPr id="10" name="Content Placeholder 6"/>
          <p:cNvSpPr>
            <a:spLocks noGrp="1"/>
          </p:cNvSpPr>
          <p:nvPr>
            <p:ph idx="1"/>
          </p:nvPr>
        </p:nvSpPr>
        <p:spPr>
          <a:xfrm>
            <a:off x="685800" y="1295400"/>
            <a:ext cx="7772400" cy="4648200"/>
          </a:xfrm>
        </p:spPr>
        <p:txBody>
          <a:bodyPr/>
          <a:lstStyle/>
          <a:p>
            <a:r>
              <a:rPr lang="en-US" dirty="0"/>
              <a:t>Bishop early second century</a:t>
            </a:r>
          </a:p>
          <a:p>
            <a:r>
              <a:rPr lang="en-US" dirty="0"/>
              <a:t>First occurrence of the word “Christian” as a definer. </a:t>
            </a:r>
          </a:p>
          <a:p>
            <a:r>
              <a:rPr lang="en-US" dirty="0"/>
              <a:t>Excerpts from his letter to the Magnesians</a:t>
            </a:r>
          </a:p>
          <a:p>
            <a:r>
              <a:rPr lang="en-US" i="1" dirty="0"/>
              <a:t>Translated by Cyril Richardson </a:t>
            </a:r>
            <a:endParaRPr lang="en-US" dirty="0"/>
          </a:p>
          <a:p>
            <a:r>
              <a:rPr lang="en-US" dirty="0"/>
              <a:t> 4 We are not only to be called Christians, but to </a:t>
            </a:r>
            <a:r>
              <a:rPr lang="en-US" i="1" dirty="0"/>
              <a:t>be </a:t>
            </a:r>
            <a:r>
              <a:rPr lang="en-US" dirty="0"/>
              <a:t>Christians </a:t>
            </a:r>
          </a:p>
        </p:txBody>
      </p:sp>
    </p:spTree>
    <p:extLst>
      <p:ext uri="{BB962C8B-B14F-4D97-AF65-F5344CB8AC3E}">
        <p14:creationId xmlns:p14="http://schemas.microsoft.com/office/powerpoint/2010/main" val="16028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p:cTn id="26"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 calcmode="lin" valueType="num">
                                      <p:cBhvr>
                                        <p:cTn id="33"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Ignatius</a:t>
            </a:r>
          </a:p>
        </p:txBody>
      </p:sp>
      <p:sp>
        <p:nvSpPr>
          <p:cNvPr id="10" name="Content Placeholder 6"/>
          <p:cNvSpPr>
            <a:spLocks noGrp="1"/>
          </p:cNvSpPr>
          <p:nvPr>
            <p:ph idx="1"/>
          </p:nvPr>
        </p:nvSpPr>
        <p:spPr>
          <a:xfrm>
            <a:off x="685800" y="1295400"/>
            <a:ext cx="7772400" cy="4648200"/>
          </a:xfrm>
        </p:spPr>
        <p:txBody>
          <a:bodyPr/>
          <a:lstStyle/>
          <a:p>
            <a:r>
              <a:rPr lang="en-US" sz="3100" dirty="0"/>
              <a:t>6 Let the bishop preside in God’s place</a:t>
            </a:r>
          </a:p>
          <a:p>
            <a:r>
              <a:rPr lang="en-US" sz="3100" dirty="0"/>
              <a:t>Let the presbyters take the place of the </a:t>
            </a:r>
            <a:r>
              <a:rPr lang="en-US" sz="3100" dirty="0">
                <a:solidFill>
                  <a:srgbClr val="FFFF00"/>
                </a:solidFill>
              </a:rPr>
              <a:t>apostolic council</a:t>
            </a:r>
            <a:r>
              <a:rPr lang="en-US" sz="3100" dirty="0"/>
              <a:t>…</a:t>
            </a:r>
          </a:p>
          <a:p>
            <a:r>
              <a:rPr lang="en-US" sz="3100" dirty="0"/>
              <a:t>7 You must not do anything without the bishop and presbyters </a:t>
            </a:r>
          </a:p>
          <a:p>
            <a:r>
              <a:rPr lang="en-US" sz="3100" dirty="0"/>
              <a:t>8 Do not be led astray by wrong views or by outmoded tales that count for nothing. For if we still go on observing Judaism, we admit we never received grace. </a:t>
            </a:r>
          </a:p>
        </p:txBody>
      </p:sp>
    </p:spTree>
    <p:extLst>
      <p:ext uri="{BB962C8B-B14F-4D97-AF65-F5344CB8AC3E}">
        <p14:creationId xmlns:p14="http://schemas.microsoft.com/office/powerpoint/2010/main" val="226448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Ignatius</a:t>
            </a:r>
          </a:p>
        </p:txBody>
      </p:sp>
      <p:sp>
        <p:nvSpPr>
          <p:cNvPr id="10" name="Content Placeholder 6"/>
          <p:cNvSpPr>
            <a:spLocks noGrp="1"/>
          </p:cNvSpPr>
          <p:nvPr>
            <p:ph idx="1"/>
          </p:nvPr>
        </p:nvSpPr>
        <p:spPr>
          <a:xfrm>
            <a:off x="685800" y="1295400"/>
            <a:ext cx="7772400" cy="4648200"/>
          </a:xfrm>
        </p:spPr>
        <p:txBody>
          <a:bodyPr/>
          <a:lstStyle/>
          <a:p>
            <a:r>
              <a:rPr lang="en-US" dirty="0"/>
              <a:t>9 Those, then, who lived by ancient practices arrived at a new hope. They ceased to keep the Sabbath…</a:t>
            </a:r>
          </a:p>
          <a:p>
            <a:r>
              <a:rPr lang="en-US" dirty="0"/>
              <a:t>10 Hence, now we must learn to live like Christians.</a:t>
            </a:r>
          </a:p>
          <a:p>
            <a:r>
              <a:rPr lang="en-US" dirty="0"/>
              <a:t>Get rid, then, of the bad yeast — it has grown stale and sour…</a:t>
            </a:r>
          </a:p>
        </p:txBody>
      </p:sp>
    </p:spTree>
    <p:extLst>
      <p:ext uri="{BB962C8B-B14F-4D97-AF65-F5344CB8AC3E}">
        <p14:creationId xmlns:p14="http://schemas.microsoft.com/office/powerpoint/2010/main" val="277787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Ignatius</a:t>
            </a:r>
          </a:p>
        </p:txBody>
      </p:sp>
      <p:sp>
        <p:nvSpPr>
          <p:cNvPr id="10" name="Content Placeholder 6"/>
          <p:cNvSpPr>
            <a:spLocks noGrp="1"/>
          </p:cNvSpPr>
          <p:nvPr>
            <p:ph idx="1"/>
          </p:nvPr>
        </p:nvSpPr>
        <p:spPr>
          <a:xfrm>
            <a:off x="685800" y="1295400"/>
            <a:ext cx="7772400" cy="4648200"/>
          </a:xfrm>
        </p:spPr>
        <p:txBody>
          <a:bodyPr/>
          <a:lstStyle/>
          <a:p>
            <a:r>
              <a:rPr lang="en-US" dirty="0"/>
              <a:t>10 It is monstrous to talk Jesus Christ and to live like a Jew.</a:t>
            </a:r>
          </a:p>
          <a:p>
            <a:r>
              <a:rPr lang="en-US" dirty="0"/>
              <a:t>For Christianity did not believe in Judaism, but Judaism in Christianity.</a:t>
            </a:r>
          </a:p>
          <a:p>
            <a:r>
              <a:rPr lang="en-US" dirty="0"/>
              <a:t>11 I want to caution you, lest you fall prey to stupid ideas…</a:t>
            </a:r>
          </a:p>
          <a:p>
            <a:r>
              <a:rPr lang="en-US" dirty="0">
                <a:solidFill>
                  <a:srgbClr val="FFFF00"/>
                </a:solidFill>
              </a:rPr>
              <a:t>And so it begins</a:t>
            </a:r>
            <a:r>
              <a:rPr lang="en-US" dirty="0"/>
              <a:t>…</a:t>
            </a:r>
          </a:p>
        </p:txBody>
      </p:sp>
    </p:spTree>
    <p:extLst>
      <p:ext uri="{BB962C8B-B14F-4D97-AF65-F5344CB8AC3E}">
        <p14:creationId xmlns:p14="http://schemas.microsoft.com/office/powerpoint/2010/main" val="59250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On Tap…</a:t>
            </a:r>
          </a:p>
        </p:txBody>
      </p:sp>
      <p:sp>
        <p:nvSpPr>
          <p:cNvPr id="10" name="Content Placeholder 6"/>
          <p:cNvSpPr>
            <a:spLocks noGrp="1"/>
          </p:cNvSpPr>
          <p:nvPr>
            <p:ph idx="1"/>
          </p:nvPr>
        </p:nvSpPr>
        <p:spPr>
          <a:xfrm>
            <a:off x="685800" y="1295400"/>
            <a:ext cx="7772400" cy="4648200"/>
          </a:xfrm>
        </p:spPr>
        <p:txBody>
          <a:bodyPr/>
          <a:lstStyle/>
          <a:p>
            <a:r>
              <a:rPr lang="en-US" dirty="0"/>
              <a:t>Rethinking the Beginnings</a:t>
            </a:r>
          </a:p>
          <a:p>
            <a:r>
              <a:rPr lang="en-US" dirty="0"/>
              <a:t>Becoming Christian? Is that a good thing?</a:t>
            </a:r>
          </a:p>
          <a:p>
            <a:r>
              <a:rPr lang="en-US" dirty="0"/>
              <a:t>Excommunicating the Faithful…Really?</a:t>
            </a:r>
          </a:p>
          <a:p>
            <a:r>
              <a:rPr lang="en-US" dirty="0"/>
              <a:t>What are you taking home from this presentation?</a:t>
            </a:r>
          </a:p>
          <a:p>
            <a:r>
              <a:rPr lang="en-US" dirty="0">
                <a:solidFill>
                  <a:srgbClr val="FFFF00"/>
                </a:solidFill>
              </a:rPr>
              <a:t>Note</a:t>
            </a:r>
            <a:r>
              <a:rPr lang="en-US" dirty="0"/>
              <a:t>: Some of this will be very difficult to accept on this first pass. Authentication is the order of the day!</a:t>
            </a:r>
          </a:p>
        </p:txBody>
      </p:sp>
    </p:spTree>
    <p:extLst>
      <p:ext uri="{BB962C8B-B14F-4D97-AF65-F5344CB8AC3E}">
        <p14:creationId xmlns:p14="http://schemas.microsoft.com/office/powerpoint/2010/main" val="1548057737"/>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tos_swoosh_57.wav"/>
          </p:stSnd>
        </p:sndAc>
      </p:transition>
    </mc:Choice>
    <mc:Fallback xmlns="">
      <p:transition spd="med">
        <p:fade/>
        <p:sndAc>
          <p:stSnd>
            <p:snd r:embed="rId5" name="tos_swoosh_5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P. Oxy 840</a:t>
            </a:r>
          </a:p>
        </p:txBody>
      </p:sp>
      <p:sp>
        <p:nvSpPr>
          <p:cNvPr id="10" name="Content Placeholder 6"/>
          <p:cNvSpPr>
            <a:spLocks noGrp="1"/>
          </p:cNvSpPr>
          <p:nvPr>
            <p:ph idx="1"/>
          </p:nvPr>
        </p:nvSpPr>
        <p:spPr>
          <a:xfrm>
            <a:off x="685800" y="1295400"/>
            <a:ext cx="7772400" cy="4648200"/>
          </a:xfrm>
        </p:spPr>
        <p:txBody>
          <a:bodyPr/>
          <a:lstStyle/>
          <a:p>
            <a:r>
              <a:rPr lang="en-US" dirty="0"/>
              <a:t>Papyrus Oxyrhynchus 840</a:t>
            </a:r>
          </a:p>
          <a:p>
            <a:r>
              <a:rPr lang="en-US" dirty="0"/>
              <a:t>The Gospel of the Savior</a:t>
            </a:r>
          </a:p>
          <a:p>
            <a:r>
              <a:rPr lang="en-US" dirty="0"/>
              <a:t>Relationship between the “continued Jewish” followers (now removed from Jerusalem after the Bar Kokhba revolt) and Rabbinic Judaism that has consolidated all the sects except the Sect of the Nazarene.</a:t>
            </a:r>
          </a:p>
          <a:p>
            <a:endParaRPr lang="en-US" dirty="0"/>
          </a:p>
        </p:txBody>
      </p:sp>
    </p:spTree>
    <p:extLst>
      <p:ext uri="{BB962C8B-B14F-4D97-AF65-F5344CB8AC3E}">
        <p14:creationId xmlns:p14="http://schemas.microsoft.com/office/powerpoint/2010/main" val="79527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 Next 2 Centuries</a:t>
            </a:r>
          </a:p>
        </p:txBody>
      </p:sp>
      <p:sp>
        <p:nvSpPr>
          <p:cNvPr id="10" name="Content Placeholder 6"/>
          <p:cNvSpPr>
            <a:spLocks noGrp="1"/>
          </p:cNvSpPr>
          <p:nvPr>
            <p:ph idx="1"/>
          </p:nvPr>
        </p:nvSpPr>
        <p:spPr>
          <a:xfrm>
            <a:off x="685800" y="1295400"/>
            <a:ext cx="7772400" cy="4648200"/>
          </a:xfrm>
        </p:spPr>
        <p:txBody>
          <a:bodyPr/>
          <a:lstStyle/>
          <a:p>
            <a:r>
              <a:rPr lang="en-US" dirty="0"/>
              <a:t>P. Oxy 840 group continues including new writings (like the commentary on Isaiah)</a:t>
            </a:r>
          </a:p>
          <a:p>
            <a:r>
              <a:rPr lang="en-US" dirty="0"/>
              <a:t>The beginning of the formation of Christianity and the removal of key parts of Moses and the prophets</a:t>
            </a:r>
          </a:p>
          <a:p>
            <a:r>
              <a:rPr lang="en-US" dirty="0"/>
              <a:t>Polycarp &amp; Polycrates</a:t>
            </a:r>
          </a:p>
          <a:p>
            <a:r>
              <a:rPr lang="en-US" dirty="0"/>
              <a:t>The transition from the teachings of the Torah to a </a:t>
            </a:r>
            <a:r>
              <a:rPr lang="en-US" dirty="0">
                <a:solidFill>
                  <a:srgbClr val="FFFF00"/>
                </a:solidFill>
              </a:rPr>
              <a:t>syncretized </a:t>
            </a:r>
            <a:r>
              <a:rPr lang="en-US" dirty="0"/>
              <a:t>pagan belief system</a:t>
            </a:r>
          </a:p>
        </p:txBody>
      </p:sp>
    </p:spTree>
    <p:extLst>
      <p:ext uri="{BB962C8B-B14F-4D97-AF65-F5344CB8AC3E}">
        <p14:creationId xmlns:p14="http://schemas.microsoft.com/office/powerpoint/2010/main" val="102833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4</a:t>
            </a:r>
            <a:r>
              <a:rPr lang="en-US" sz="6000" baseline="30000" dirty="0">
                <a:solidFill>
                  <a:srgbClr val="B7B7B7"/>
                </a:solidFill>
                <a:latin typeface="Times New Roman" pitchFamily="18" charset="0"/>
                <a:cs typeface="Times New Roman" pitchFamily="18" charset="0"/>
              </a:rPr>
              <a:t>th</a:t>
            </a:r>
            <a:r>
              <a:rPr lang="en-US" sz="6000" dirty="0">
                <a:solidFill>
                  <a:srgbClr val="B7B7B7"/>
                </a:solidFill>
                <a:latin typeface="Times New Roman" pitchFamily="18" charset="0"/>
                <a:cs typeface="Times New Roman" pitchFamily="18" charset="0"/>
              </a:rPr>
              <a:t> Century</a:t>
            </a:r>
          </a:p>
        </p:txBody>
      </p:sp>
      <p:sp>
        <p:nvSpPr>
          <p:cNvPr id="10" name="Content Placeholder 6"/>
          <p:cNvSpPr>
            <a:spLocks noGrp="1"/>
          </p:cNvSpPr>
          <p:nvPr>
            <p:ph idx="1"/>
          </p:nvPr>
        </p:nvSpPr>
        <p:spPr>
          <a:xfrm>
            <a:off x="685800" y="1295400"/>
            <a:ext cx="7772400" cy="4648200"/>
          </a:xfrm>
        </p:spPr>
        <p:txBody>
          <a:bodyPr/>
          <a:lstStyle/>
          <a:p>
            <a:r>
              <a:rPr lang="en-US" dirty="0"/>
              <a:t>Review: Anachronism</a:t>
            </a:r>
          </a:p>
          <a:p>
            <a:r>
              <a:rPr lang="en-US" dirty="0"/>
              <a:t>An anachronism is an event that does not belong in the time period in which it is presented.</a:t>
            </a:r>
          </a:p>
          <a:p>
            <a:r>
              <a:rPr lang="en-US" dirty="0"/>
              <a:t>Was “Christianity” really in the first century?</a:t>
            </a:r>
          </a:p>
          <a:p>
            <a:r>
              <a:rPr lang="en-US" dirty="0">
                <a:solidFill>
                  <a:srgbClr val="FFFF00"/>
                </a:solidFill>
              </a:rPr>
              <a:t>What did the later ECFs call the first </a:t>
            </a:r>
            <a:r>
              <a:rPr lang="en-US">
                <a:solidFill>
                  <a:srgbClr val="FFFF00"/>
                </a:solidFill>
              </a:rPr>
              <a:t>believers? </a:t>
            </a:r>
            <a:endParaRPr lang="en-US" dirty="0">
              <a:solidFill>
                <a:srgbClr val="FFFF00"/>
              </a:solidFill>
            </a:endParaRPr>
          </a:p>
        </p:txBody>
      </p:sp>
    </p:spTree>
    <p:extLst>
      <p:ext uri="{BB962C8B-B14F-4D97-AF65-F5344CB8AC3E}">
        <p14:creationId xmlns:p14="http://schemas.microsoft.com/office/powerpoint/2010/main" val="67037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Epiphanius P.29</a:t>
            </a:r>
          </a:p>
        </p:txBody>
      </p:sp>
      <p:sp>
        <p:nvSpPr>
          <p:cNvPr id="10" name="Content Placeholder 6"/>
          <p:cNvSpPr>
            <a:spLocks noGrp="1"/>
          </p:cNvSpPr>
          <p:nvPr>
            <p:ph idx="1"/>
          </p:nvPr>
        </p:nvSpPr>
        <p:spPr>
          <a:xfrm>
            <a:off x="685800" y="1295400"/>
            <a:ext cx="7772400" cy="4648200"/>
          </a:xfrm>
        </p:spPr>
        <p:txBody>
          <a:bodyPr/>
          <a:lstStyle/>
          <a:p>
            <a:r>
              <a:rPr lang="en-US" dirty="0"/>
              <a:t>They did not call themselves ‘</a:t>
            </a:r>
            <a:r>
              <a:rPr lang="en-US" dirty="0">
                <a:solidFill>
                  <a:srgbClr val="FFFF00"/>
                </a:solidFill>
              </a:rPr>
              <a:t>Christians</a:t>
            </a:r>
            <a:r>
              <a:rPr lang="en-US" dirty="0"/>
              <a:t>’, but Nazarenes . . . they remained wholly Jewish and nothing else. For they use not only the NT but also the Old like the Jews.</a:t>
            </a:r>
          </a:p>
          <a:p>
            <a:r>
              <a:rPr lang="en-US" dirty="0"/>
              <a:t>They live according to the preaching of the Law as among the Jews.</a:t>
            </a:r>
          </a:p>
          <a:p>
            <a:r>
              <a:rPr lang="en-US" dirty="0"/>
              <a:t>Late 4</a:t>
            </a:r>
            <a:r>
              <a:rPr lang="en-US" baseline="30000" dirty="0"/>
              <a:t>th</a:t>
            </a:r>
            <a:r>
              <a:rPr lang="en-US" dirty="0"/>
              <a:t> century after Constantine is long dead and gone</a:t>
            </a:r>
          </a:p>
          <a:p>
            <a:endParaRPr lang="en-US" dirty="0"/>
          </a:p>
        </p:txBody>
      </p:sp>
    </p:spTree>
    <p:extLst>
      <p:ext uri="{BB962C8B-B14F-4D97-AF65-F5344CB8AC3E}">
        <p14:creationId xmlns:p14="http://schemas.microsoft.com/office/powerpoint/2010/main" val="27930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Jerome L.75</a:t>
            </a:r>
          </a:p>
        </p:txBody>
      </p:sp>
      <p:sp>
        <p:nvSpPr>
          <p:cNvPr id="10" name="Content Placeholder 6"/>
          <p:cNvSpPr>
            <a:spLocks noGrp="1"/>
          </p:cNvSpPr>
          <p:nvPr>
            <p:ph idx="1"/>
          </p:nvPr>
        </p:nvSpPr>
        <p:spPr>
          <a:xfrm>
            <a:off x="685800" y="1295400"/>
            <a:ext cx="7772400" cy="4648200"/>
          </a:xfrm>
        </p:spPr>
        <p:txBody>
          <a:bodyPr/>
          <a:lstStyle/>
          <a:p>
            <a:r>
              <a:rPr lang="en-US" dirty="0"/>
              <a:t>“The Nazarenes… accept Messiah in such a way that they do not cease to observe the old Law.”</a:t>
            </a:r>
          </a:p>
          <a:p>
            <a:r>
              <a:rPr lang="en-US" dirty="0"/>
              <a:t>“Though believing in Christ, [they] were </a:t>
            </a:r>
            <a:r>
              <a:rPr lang="en-US" dirty="0">
                <a:solidFill>
                  <a:srgbClr val="FFFF00"/>
                </a:solidFill>
              </a:rPr>
              <a:t>denounced</a:t>
            </a:r>
            <a:r>
              <a:rPr lang="en-US" dirty="0"/>
              <a:t> and </a:t>
            </a:r>
            <a:r>
              <a:rPr lang="en-US" dirty="0">
                <a:solidFill>
                  <a:srgbClr val="FFFF00"/>
                </a:solidFill>
              </a:rPr>
              <a:t>cursed</a:t>
            </a:r>
            <a:r>
              <a:rPr lang="en-US" dirty="0"/>
              <a:t> by the ECFs for this one error, that they professed their faith in that which was new (Christ), without letting go of what was old (the law)</a:t>
            </a:r>
            <a:r>
              <a:rPr lang="en-US" b="1" dirty="0">
                <a:solidFill>
                  <a:srgbClr val="FF0000"/>
                </a:solidFill>
              </a:rPr>
              <a:t>.</a:t>
            </a:r>
            <a:r>
              <a:rPr lang="en-US" b="1" dirty="0">
                <a:solidFill>
                  <a:srgbClr val="00B050"/>
                </a:solidFill>
              </a:rPr>
              <a:t>.</a:t>
            </a:r>
            <a:r>
              <a:rPr lang="en-US" dirty="0"/>
              <a:t>” </a:t>
            </a:r>
            <a:endParaRPr lang="en-US" b="1" dirty="0">
              <a:solidFill>
                <a:srgbClr val="00B050"/>
              </a:solidFill>
            </a:endParaRPr>
          </a:p>
          <a:p>
            <a:endParaRPr lang="en-US" dirty="0"/>
          </a:p>
          <a:p>
            <a:endParaRPr lang="en-US" dirty="0"/>
          </a:p>
        </p:txBody>
      </p:sp>
    </p:spTree>
    <p:extLst>
      <p:ext uri="{BB962C8B-B14F-4D97-AF65-F5344CB8AC3E}">
        <p14:creationId xmlns:p14="http://schemas.microsoft.com/office/powerpoint/2010/main" val="92866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Constantinople</a:t>
            </a:r>
          </a:p>
        </p:txBody>
      </p:sp>
      <p:sp>
        <p:nvSpPr>
          <p:cNvPr id="10" name="Content Placeholder 6"/>
          <p:cNvSpPr>
            <a:spLocks noGrp="1"/>
          </p:cNvSpPr>
          <p:nvPr>
            <p:ph idx="1"/>
          </p:nvPr>
        </p:nvSpPr>
        <p:spPr>
          <a:xfrm>
            <a:off x="685800" y="1295400"/>
            <a:ext cx="7924800" cy="4648200"/>
          </a:xfrm>
        </p:spPr>
        <p:txBody>
          <a:bodyPr/>
          <a:lstStyle/>
          <a:p>
            <a:r>
              <a:rPr lang="en-US" dirty="0"/>
              <a:t>I renounce all customs, rites, legalisms, unleavened breads &amp; sacrifices of lambs of the Hebrews, and all other feasts of the Hebrews, sacrifices, prayers, aspersions, purifications, sanctifications and propitiations and fasts, and new moons, and Sabbaths, and superstitions, and hymns and chants and observances and Synagogues, and the food and drink of the Hebrews;</a:t>
            </a:r>
          </a:p>
          <a:p>
            <a:endParaRPr lang="en-US" dirty="0"/>
          </a:p>
          <a:p>
            <a:endParaRPr lang="en-US" dirty="0"/>
          </a:p>
        </p:txBody>
      </p:sp>
    </p:spTree>
    <p:extLst>
      <p:ext uri="{BB962C8B-B14F-4D97-AF65-F5344CB8AC3E}">
        <p14:creationId xmlns:p14="http://schemas.microsoft.com/office/powerpoint/2010/main" val="4048994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Constantinople</a:t>
            </a:r>
          </a:p>
        </p:txBody>
      </p:sp>
      <p:sp>
        <p:nvSpPr>
          <p:cNvPr id="10" name="Content Placeholder 6"/>
          <p:cNvSpPr>
            <a:spLocks noGrp="1"/>
          </p:cNvSpPr>
          <p:nvPr>
            <p:ph idx="1"/>
          </p:nvPr>
        </p:nvSpPr>
        <p:spPr>
          <a:xfrm>
            <a:off x="685800" y="1295400"/>
            <a:ext cx="7924800" cy="4648200"/>
          </a:xfrm>
        </p:spPr>
        <p:txBody>
          <a:bodyPr/>
          <a:lstStyle/>
          <a:p>
            <a:r>
              <a:rPr lang="en-US" dirty="0"/>
              <a:t>In one word, I renounce everything Jewish, every law, rite and custom and if afterwards I shall wish to deny and return to Jewish superstition, or shall be found eating with the Jews, or feasting with them, or secretly conversing and condemning the Christian religion instead of openly confuting them and condemning their vain faith…</a:t>
            </a:r>
          </a:p>
          <a:p>
            <a:endParaRPr lang="en-US" dirty="0"/>
          </a:p>
          <a:p>
            <a:endParaRPr lang="en-US" dirty="0"/>
          </a:p>
        </p:txBody>
      </p:sp>
    </p:spTree>
    <p:extLst>
      <p:ext uri="{BB962C8B-B14F-4D97-AF65-F5344CB8AC3E}">
        <p14:creationId xmlns:p14="http://schemas.microsoft.com/office/powerpoint/2010/main" val="1920490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Constantinople</a:t>
            </a:r>
          </a:p>
        </p:txBody>
      </p:sp>
      <p:sp>
        <p:nvSpPr>
          <p:cNvPr id="10" name="Content Placeholder 6"/>
          <p:cNvSpPr>
            <a:spLocks noGrp="1"/>
          </p:cNvSpPr>
          <p:nvPr>
            <p:ph idx="1"/>
          </p:nvPr>
        </p:nvSpPr>
        <p:spPr>
          <a:xfrm>
            <a:off x="685800" y="1295400"/>
            <a:ext cx="7924800" cy="4648200"/>
          </a:xfrm>
        </p:spPr>
        <p:txBody>
          <a:bodyPr/>
          <a:lstStyle/>
          <a:p>
            <a:r>
              <a:rPr lang="en-US" dirty="0"/>
              <a:t>then let the trembling of Gehazi cleave to me, as well as the legal punishments to which I acknowledge myself liable. And may I be anathema (cursed by the pope) in the world to come, and may my soul be set down with Satan and the devils.</a:t>
            </a:r>
          </a:p>
          <a:p>
            <a:endParaRPr lang="en-US" dirty="0"/>
          </a:p>
          <a:p>
            <a:endParaRPr lang="en-US" dirty="0"/>
          </a:p>
        </p:txBody>
      </p:sp>
    </p:spTree>
    <p:extLst>
      <p:ext uri="{BB962C8B-B14F-4D97-AF65-F5344CB8AC3E}">
        <p14:creationId xmlns:p14="http://schemas.microsoft.com/office/powerpoint/2010/main" val="1498727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Summary</a:t>
            </a:r>
          </a:p>
        </p:txBody>
      </p:sp>
      <p:sp>
        <p:nvSpPr>
          <p:cNvPr id="10" name="Content Placeholder 6"/>
          <p:cNvSpPr>
            <a:spLocks noGrp="1"/>
          </p:cNvSpPr>
          <p:nvPr>
            <p:ph idx="1"/>
          </p:nvPr>
        </p:nvSpPr>
        <p:spPr>
          <a:xfrm>
            <a:off x="685800" y="1295400"/>
            <a:ext cx="7772400" cy="4648200"/>
          </a:xfrm>
        </p:spPr>
        <p:txBody>
          <a:bodyPr/>
          <a:lstStyle/>
          <a:p>
            <a:r>
              <a:rPr lang="en-US" dirty="0"/>
              <a:t>Excommunicating the Faithful…Really?</a:t>
            </a:r>
          </a:p>
          <a:p>
            <a:r>
              <a:rPr lang="en-US" dirty="0"/>
              <a:t>Jeremiah 6:16</a:t>
            </a:r>
          </a:p>
          <a:p>
            <a:r>
              <a:rPr lang="en-US" dirty="0"/>
              <a:t>Thus saith Yahweh, “Stand ye in the ways, and see, and ask for the old paths, where </a:t>
            </a:r>
            <a:r>
              <a:rPr lang="en-US" i="1" dirty="0"/>
              <a:t>is </a:t>
            </a:r>
            <a:r>
              <a:rPr lang="en-US" dirty="0"/>
              <a:t>the good way, and walk therein, and ye shall find rest for your souls.”</a:t>
            </a:r>
          </a:p>
          <a:p>
            <a:r>
              <a:rPr lang="en-US" dirty="0"/>
              <a:t>Who are we (really) and what do we know? You’ll need to decide that for yourself.</a:t>
            </a:r>
          </a:p>
          <a:p>
            <a:endParaRPr lang="en-US" dirty="0"/>
          </a:p>
          <a:p>
            <a:endParaRPr lang="en-US" dirty="0"/>
          </a:p>
        </p:txBody>
      </p:sp>
    </p:spTree>
    <p:extLst>
      <p:ext uri="{BB962C8B-B14F-4D97-AF65-F5344CB8AC3E}">
        <p14:creationId xmlns:p14="http://schemas.microsoft.com/office/powerpoint/2010/main" val="14648520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en-US" sz="1400">
                <a:latin typeface="Arial Unicode MS" pitchFamily="34" charset="-128"/>
              </a:rPr>
              <a:t>October 13, 2022</a:t>
            </a:r>
          </a:p>
        </p:txBody>
      </p:sp>
      <p:sp>
        <p:nvSpPr>
          <p:cNvPr id="99331" name="Rectangle 8"/>
          <p:cNvSpPr>
            <a:spLocks noGrp="1" noChangeArrowheads="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a:solidFill>
                  <a:srgbClr val="CCECFF"/>
                </a:solidFill>
                <a:latin typeface="Arial Unicode MS" pitchFamily="34" charset="-128"/>
              </a:rPr>
              <a:t>http://hodf.org</a:t>
            </a:r>
          </a:p>
        </p:txBody>
      </p:sp>
      <p:sp>
        <p:nvSpPr>
          <p:cNvPr id="8" name="Rectangle 9"/>
          <p:cNvSpPr>
            <a:spLocks noGrp="1" noChangeArrowheads="1"/>
          </p:cNvSpPr>
          <p:nvPr>
            <p:ph type="sldNum" sz="quarter" idx="12"/>
          </p:nvPr>
        </p:nvSpPr>
        <p:spPr/>
        <p:txBody>
          <a:bodyPr/>
          <a:lstStyle/>
          <a:p>
            <a:pPr>
              <a:defRPr/>
            </a:pPr>
            <a:fld id="{BB238CD6-4388-4D9B-9064-5051DB1E30F4}" type="slidenum">
              <a:rPr lang="en-US"/>
              <a:pPr>
                <a:defRPr/>
              </a:pPr>
              <a:t>59</a:t>
            </a:fld>
            <a:endParaRPr lang="en-US"/>
          </a:p>
        </p:txBody>
      </p:sp>
      <p:sp>
        <p:nvSpPr>
          <p:cNvPr id="3" name="Date Placeholder 1"/>
          <p:cNvSpPr txBox="1">
            <a:spLocks noGrp="1"/>
          </p:cNvSpPr>
          <p:nvPr/>
        </p:nvSpPr>
        <p:spPr bwMode="auto">
          <a:xfrm>
            <a:off x="685800" y="6248400"/>
            <a:ext cx="1905000" cy="457200"/>
          </a:xfrm>
          <a:prstGeom prst="rect">
            <a:avLst/>
          </a:prstGeom>
          <a:noFill/>
          <a:ln>
            <a:miter lim="800000"/>
            <a:headEnd/>
            <a:tailEnd/>
          </a:ln>
        </p:spPr>
        <p:txBody>
          <a:bodyPr lIns="92075" tIns="46038" rIns="92075" bIns="46038" anchor="ctr"/>
          <a:lstStyle/>
          <a:p>
            <a:pPr>
              <a:defRPr/>
            </a:pPr>
            <a:r>
              <a:rPr lang="en-US" sz="1400">
                <a:latin typeface="+mn-lt"/>
                <a:cs typeface="+mn-cs"/>
              </a:rPr>
              <a:t>September  28,  2010</a:t>
            </a:r>
          </a:p>
        </p:txBody>
      </p:sp>
      <p:sp>
        <p:nvSpPr>
          <p:cNvPr id="4" name="Footer Placeholder 2"/>
          <p:cNvSpPr txBox="1">
            <a:spLocks noGrp="1"/>
          </p:cNvSpPr>
          <p:nvPr/>
        </p:nvSpPr>
        <p:spPr bwMode="auto">
          <a:xfrm>
            <a:off x="3124200" y="6248400"/>
            <a:ext cx="2895600" cy="457200"/>
          </a:xfrm>
          <a:prstGeom prst="rect">
            <a:avLst/>
          </a:prstGeom>
          <a:noFill/>
          <a:ln>
            <a:miter lim="800000"/>
            <a:headEnd/>
            <a:tailEnd/>
          </a:ln>
        </p:spPr>
        <p:txBody>
          <a:bodyPr lIns="92075" tIns="46038" rIns="92075" bIns="46038" anchor="ctr"/>
          <a:lstStyle/>
          <a:p>
            <a:pPr algn="ctr">
              <a:defRPr/>
            </a:pPr>
            <a:r>
              <a:rPr lang="en-US" sz="1800">
                <a:solidFill>
                  <a:srgbClr val="CCECFF"/>
                </a:solidFill>
                <a:latin typeface="+mn-lt"/>
                <a:cs typeface="+mn-cs"/>
              </a:rPr>
              <a:t>http://hodsbs.org</a:t>
            </a:r>
          </a:p>
        </p:txBody>
      </p:sp>
      <p:sp>
        <p:nvSpPr>
          <p:cNvPr id="5" name="Slide Number Placeholder 3"/>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39DED1BC-CFFD-4C25-939F-56B89FD3C87B}" type="slidenum">
              <a:rPr lang="en-US" sz="1400">
                <a:latin typeface="+mn-lt"/>
                <a:cs typeface="+mn-cs"/>
              </a:rPr>
              <a:pPr algn="r">
                <a:defRPr/>
              </a:pPr>
              <a:t>59</a:t>
            </a:fld>
            <a:endParaRPr lang="en-US" sz="1400">
              <a:latin typeface="+mn-lt"/>
              <a:cs typeface="+mn-cs"/>
            </a:endParaRPr>
          </a:p>
        </p:txBody>
      </p:sp>
      <p:pic>
        <p:nvPicPr>
          <p:cNvPr id="20488" name="Picture 2" descr="hodbs4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80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4" name="decloak_birdofprey2.wav"/>
          </p:stSnd>
        </p:sndAc>
      </p:transition>
    </mc:Choice>
    <mc:Fallback xmlns="">
      <p:transition spd="slow">
        <p:fade/>
        <p:sndAc>
          <p:stSnd>
            <p:snd r:embed="rId6" name="decloak_birdofprey2.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Definitions </a:t>
            </a:r>
          </a:p>
        </p:txBody>
      </p:sp>
      <p:sp>
        <p:nvSpPr>
          <p:cNvPr id="10" name="Content Placeholder 6"/>
          <p:cNvSpPr>
            <a:spLocks noGrp="1"/>
          </p:cNvSpPr>
          <p:nvPr>
            <p:ph idx="1"/>
          </p:nvPr>
        </p:nvSpPr>
        <p:spPr>
          <a:xfrm>
            <a:off x="685800" y="1295400"/>
            <a:ext cx="7772400" cy="4648200"/>
          </a:xfrm>
        </p:spPr>
        <p:txBody>
          <a:bodyPr/>
          <a:lstStyle/>
          <a:p>
            <a:r>
              <a:rPr lang="en-US" dirty="0"/>
              <a:t>Anachronism</a:t>
            </a:r>
          </a:p>
          <a:p>
            <a:r>
              <a:rPr lang="en-US" dirty="0"/>
              <a:t>An anachronism is an event that does not belong in the time period in which it is presented.</a:t>
            </a:r>
          </a:p>
        </p:txBody>
      </p:sp>
    </p:spTree>
    <p:extLst>
      <p:ext uri="{BB962C8B-B14F-4D97-AF65-F5344CB8AC3E}">
        <p14:creationId xmlns:p14="http://schemas.microsoft.com/office/powerpoint/2010/main" val="10625991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7</a:t>
            </a:fld>
            <a:endParaRPr lang="en-US" sz="1400"/>
          </a:p>
        </p:txBody>
      </p:sp>
      <p:pic>
        <p:nvPicPr>
          <p:cNvPr id="7" name="Picture 6">
            <a:extLst>
              <a:ext uri="{FF2B5EF4-FFF2-40B4-BE49-F238E27FC236}">
                <a16:creationId xmlns:a16="http://schemas.microsoft.com/office/drawing/2014/main" id="{F7608B8F-6489-0AC0-13A5-22ABFBCC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332" y="0"/>
            <a:ext cx="6427336" cy="6858000"/>
          </a:xfrm>
          <a:prstGeom prst="rect">
            <a:avLst/>
          </a:prstGeom>
        </p:spPr>
      </p:pic>
    </p:spTree>
    <p:extLst>
      <p:ext uri="{BB962C8B-B14F-4D97-AF65-F5344CB8AC3E}">
        <p14:creationId xmlns:p14="http://schemas.microsoft.com/office/powerpoint/2010/main" val="7279850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Definitions </a:t>
            </a:r>
          </a:p>
        </p:txBody>
      </p:sp>
      <p:sp>
        <p:nvSpPr>
          <p:cNvPr id="10" name="Content Placeholder 6"/>
          <p:cNvSpPr>
            <a:spLocks noGrp="1"/>
          </p:cNvSpPr>
          <p:nvPr>
            <p:ph idx="1"/>
          </p:nvPr>
        </p:nvSpPr>
        <p:spPr>
          <a:xfrm>
            <a:off x="685800" y="1295400"/>
            <a:ext cx="7772400" cy="4648200"/>
          </a:xfrm>
        </p:spPr>
        <p:txBody>
          <a:bodyPr/>
          <a:lstStyle/>
          <a:p>
            <a:r>
              <a:rPr lang="en-US" dirty="0"/>
              <a:t>Anachronism</a:t>
            </a:r>
          </a:p>
          <a:p>
            <a:r>
              <a:rPr lang="en-US" dirty="0">
                <a:solidFill>
                  <a:schemeClr val="tx1">
                    <a:lumMod val="65000"/>
                  </a:schemeClr>
                </a:solidFill>
              </a:rPr>
              <a:t>An anachronism is an event that does not belong in the time period in which it is presented.</a:t>
            </a:r>
          </a:p>
          <a:p>
            <a:r>
              <a:rPr lang="en-US" dirty="0"/>
              <a:t>The Titanic - Lake Wissota 5 years</a:t>
            </a:r>
          </a:p>
          <a:p>
            <a:r>
              <a:rPr lang="en-US" dirty="0"/>
              <a:t>Back to the Future</a:t>
            </a:r>
          </a:p>
        </p:txBody>
      </p:sp>
    </p:spTree>
    <p:extLst>
      <p:ext uri="{BB962C8B-B14F-4D97-AF65-F5344CB8AC3E}">
        <p14:creationId xmlns:p14="http://schemas.microsoft.com/office/powerpoint/2010/main" val="4131609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p:cTn id="7"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0">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anim calcmode="lin" valueType="num">
                                      <p:cBhvr>
                                        <p:cTn id="14"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13,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9</a:t>
            </a:fld>
            <a:endParaRPr lang="en-US" sz="1400"/>
          </a:p>
        </p:txBody>
      </p:sp>
      <p:pic>
        <p:nvPicPr>
          <p:cNvPr id="3" name="Picture 2">
            <a:extLst>
              <a:ext uri="{FF2B5EF4-FFF2-40B4-BE49-F238E27FC236}">
                <a16:creationId xmlns:a16="http://schemas.microsoft.com/office/drawing/2014/main" id="{CBE22785-7D7A-A1B2-62CC-B6F3F7037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300"/>
            <a:ext cx="8915400" cy="6686550"/>
          </a:xfrm>
          <a:prstGeom prst="rect">
            <a:avLst/>
          </a:prstGeom>
        </p:spPr>
      </p:pic>
    </p:spTree>
    <p:extLst>
      <p:ext uri="{BB962C8B-B14F-4D97-AF65-F5344CB8AC3E}">
        <p14:creationId xmlns:p14="http://schemas.microsoft.com/office/powerpoint/2010/main" val="13842730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WER3D TRANSITION" val="DissolvingFlyThru.p3d 3"/>
  <p:tag name="POWER3D OPTIONS" val="Medium "/>
  <p:tag name="POWER3D SOUND" val="Dissolving Fly Thru"/>
</p:tagLst>
</file>

<file path=ppt/tags/tag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D:\Apps\Microsoft Office\Templates\Presentation Designs\Soaring.pot</Template>
  <TotalTime>20301</TotalTime>
  <Words>3248</Words>
  <Application>Microsoft Office PowerPoint</Application>
  <PresentationFormat>On-screen Show (4:3)</PresentationFormat>
  <Paragraphs>484</Paragraphs>
  <Slides>59</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Apple Garamond</vt:lpstr>
      <vt:lpstr>Arial</vt:lpstr>
      <vt:lpstr>Arial Unicode MS</vt:lpstr>
      <vt:lpstr>Bwgrkl</vt:lpstr>
      <vt:lpstr>Calibri</vt:lpstr>
      <vt:lpstr>Times New Roman</vt:lpstr>
      <vt:lpstr>Wingdings</vt:lpstr>
      <vt:lpstr>Soaring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HODSBS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Jurisdiction and the  Feasts of Yahweh</dc:title>
  <dc:creator>Jackie Miller</dc:creator>
  <cp:lastModifiedBy>Lee Miller</cp:lastModifiedBy>
  <cp:revision>3362</cp:revision>
  <cp:lastPrinted>1601-01-01T00:00:00Z</cp:lastPrinted>
  <dcterms:created xsi:type="dcterms:W3CDTF">2003-09-13T16:02:49Z</dcterms:created>
  <dcterms:modified xsi:type="dcterms:W3CDTF">2022-10-13T17:24:26Z</dcterms:modified>
</cp:coreProperties>
</file>