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7"/>
  </p:notesMasterIdLst>
  <p:handoutMasterIdLst>
    <p:handoutMasterId r:id="rId58"/>
  </p:handoutMasterIdLst>
  <p:sldIdLst>
    <p:sldId id="4288" r:id="rId2"/>
    <p:sldId id="2853" r:id="rId3"/>
    <p:sldId id="2761" r:id="rId4"/>
    <p:sldId id="4399" r:id="rId5"/>
    <p:sldId id="4458" r:id="rId6"/>
    <p:sldId id="4459" r:id="rId7"/>
    <p:sldId id="4461" r:id="rId8"/>
    <p:sldId id="4462" r:id="rId9"/>
    <p:sldId id="4463" r:id="rId10"/>
    <p:sldId id="4464" r:id="rId11"/>
    <p:sldId id="4465" r:id="rId12"/>
    <p:sldId id="4467" r:id="rId13"/>
    <p:sldId id="4468" r:id="rId14"/>
    <p:sldId id="4469" r:id="rId15"/>
    <p:sldId id="4466" r:id="rId16"/>
    <p:sldId id="4471" r:id="rId17"/>
    <p:sldId id="4470" r:id="rId18"/>
    <p:sldId id="4498" r:id="rId19"/>
    <p:sldId id="4431" r:id="rId20"/>
    <p:sldId id="4432" r:id="rId21"/>
    <p:sldId id="4433" r:id="rId22"/>
    <p:sldId id="4434" r:id="rId23"/>
    <p:sldId id="4436" r:id="rId24"/>
    <p:sldId id="4435" r:id="rId25"/>
    <p:sldId id="4457" r:id="rId26"/>
    <p:sldId id="4476" r:id="rId27"/>
    <p:sldId id="4477" r:id="rId28"/>
    <p:sldId id="4478" r:id="rId29"/>
    <p:sldId id="4479" r:id="rId30"/>
    <p:sldId id="4480" r:id="rId31"/>
    <p:sldId id="4481" r:id="rId32"/>
    <p:sldId id="4482" r:id="rId33"/>
    <p:sldId id="4483" r:id="rId34"/>
    <p:sldId id="4484" r:id="rId35"/>
    <p:sldId id="4485" r:id="rId36"/>
    <p:sldId id="4486" r:id="rId37"/>
    <p:sldId id="4487" r:id="rId38"/>
    <p:sldId id="4488" r:id="rId39"/>
    <p:sldId id="4489" r:id="rId40"/>
    <p:sldId id="4490" r:id="rId41"/>
    <p:sldId id="4491" r:id="rId42"/>
    <p:sldId id="4492" r:id="rId43"/>
    <p:sldId id="4493" r:id="rId44"/>
    <p:sldId id="4494" r:id="rId45"/>
    <p:sldId id="4495" r:id="rId46"/>
    <p:sldId id="4496" r:id="rId47"/>
    <p:sldId id="4497" r:id="rId48"/>
    <p:sldId id="4499" r:id="rId49"/>
    <p:sldId id="4502" r:id="rId50"/>
    <p:sldId id="4503" r:id="rId51"/>
    <p:sldId id="4504" r:id="rId52"/>
    <p:sldId id="4500" r:id="rId53"/>
    <p:sldId id="4501" r:id="rId54"/>
    <p:sldId id="4394" r:id="rId55"/>
    <p:sldId id="916" r:id="rId56"/>
  </p:sldIdLst>
  <p:sldSz cx="9144000" cy="6858000" type="screen4x3"/>
  <p:notesSz cx="7102475" cy="9388475"/>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270"/>
    <a:srgbClr val="FFCC99"/>
    <a:srgbClr val="625974"/>
    <a:srgbClr val="5E5470"/>
    <a:srgbClr val="443A56"/>
    <a:srgbClr val="282985"/>
    <a:srgbClr val="A132FD"/>
    <a:srgbClr val="A537FE"/>
    <a:srgbClr val="9900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5" autoAdjust="0"/>
    <p:restoredTop sz="82718" autoAdjust="0"/>
  </p:normalViewPr>
  <p:slideViewPr>
    <p:cSldViewPr>
      <p:cViewPr varScale="1">
        <p:scale>
          <a:sx n="68" d="100"/>
          <a:sy n="68" d="100"/>
        </p:scale>
        <p:origin x="1723" y="62"/>
      </p:cViewPr>
      <p:guideLst>
        <p:guide orient="horz" pos="2160"/>
        <p:guide pos="2880"/>
      </p:guideLst>
    </p:cSldViewPr>
  </p:slideViewPr>
  <p:outlineViewPr>
    <p:cViewPr>
      <p:scale>
        <a:sx n="33" d="100"/>
        <a:sy n="33" d="100"/>
      </p:scale>
      <p:origin x="0" y="15984"/>
    </p:cViewPr>
  </p:outlineViewPr>
  <p:notesTextViewPr>
    <p:cViewPr>
      <p:scale>
        <a:sx n="100" d="100"/>
        <a:sy n="100" d="100"/>
      </p:scale>
      <p:origin x="0" y="0"/>
    </p:cViewPr>
  </p:notesTextViewPr>
  <p:sorterViewPr>
    <p:cViewPr>
      <p:scale>
        <a:sx n="66" d="100"/>
        <a:sy n="66" d="100"/>
      </p:scale>
      <p:origin x="0" y="2742"/>
    </p:cViewPr>
  </p:sorterViewPr>
  <p:notesViewPr>
    <p:cSldViewPr>
      <p:cViewPr varScale="1">
        <p:scale>
          <a:sx n="86" d="100"/>
          <a:sy n="86" d="100"/>
        </p:scale>
        <p:origin x="-3726"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Rectangle 2"/>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l" defTabSz="942975">
              <a:defRPr sz="1200" smtClean="0"/>
            </a:lvl1pPr>
          </a:lstStyle>
          <a:p>
            <a:pPr>
              <a:defRPr/>
            </a:pPr>
            <a:endParaRPr lang="en-US"/>
          </a:p>
        </p:txBody>
      </p:sp>
      <p:sp>
        <p:nvSpPr>
          <p:cNvPr id="445443" name="Rectangle 3"/>
          <p:cNvSpPr>
            <a:spLocks noGrp="1" noChangeArrowheads="1"/>
          </p:cNvSpPr>
          <p:nvPr>
            <p:ph type="dt" sz="quarter"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defTabSz="942975">
              <a:defRPr sz="1200" smtClean="0"/>
            </a:lvl1pPr>
          </a:lstStyle>
          <a:p>
            <a:pPr>
              <a:defRPr/>
            </a:pPr>
            <a:endParaRPr lang="en-US"/>
          </a:p>
        </p:txBody>
      </p:sp>
      <p:sp>
        <p:nvSpPr>
          <p:cNvPr id="445444" name="Rectangle 4"/>
          <p:cNvSpPr>
            <a:spLocks noGrp="1" noChangeArrowheads="1"/>
          </p:cNvSpPr>
          <p:nvPr>
            <p:ph type="ftr" sz="quarter" idx="2"/>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l" defTabSz="942975">
              <a:defRPr sz="1200" smtClean="0"/>
            </a:lvl1pPr>
          </a:lstStyle>
          <a:p>
            <a:pPr>
              <a:defRPr/>
            </a:pPr>
            <a:endParaRPr lang="en-US"/>
          </a:p>
        </p:txBody>
      </p:sp>
      <p:sp>
        <p:nvSpPr>
          <p:cNvPr id="445445" name="Rectangle 5"/>
          <p:cNvSpPr>
            <a:spLocks noGrp="1" noChangeArrowheads="1"/>
          </p:cNvSpPr>
          <p:nvPr>
            <p:ph type="sldNum" sz="quarter" idx="3"/>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defTabSz="942975">
              <a:defRPr sz="1200" smtClean="0"/>
            </a:lvl1pPr>
          </a:lstStyle>
          <a:p>
            <a:pPr>
              <a:defRPr/>
            </a:pPr>
            <a:fld id="{C4598FA7-B253-4FA6-A0C9-34E4E2A0CFA9}" type="slidenum">
              <a:rPr lang="en-US"/>
              <a:pPr>
                <a:defRPr/>
              </a:pPr>
              <a:t>‹#›</a:t>
            </a:fld>
            <a:endParaRPr lang="en-US"/>
          </a:p>
        </p:txBody>
      </p:sp>
    </p:spTree>
    <p:extLst>
      <p:ext uri="{BB962C8B-B14F-4D97-AF65-F5344CB8AC3E}">
        <p14:creationId xmlns:p14="http://schemas.microsoft.com/office/powerpoint/2010/main" val="3646215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7490" name="Rectangle 2"/>
          <p:cNvSpPr>
            <a:spLocks noGrp="1" noChangeArrowheads="1"/>
          </p:cNvSpPr>
          <p:nvPr>
            <p:ph type="hdr" sz="quarter"/>
          </p:nvPr>
        </p:nvSpPr>
        <p:spPr bwMode="auto">
          <a:xfrm>
            <a:off x="0" y="0"/>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l" defTabSz="942975">
              <a:defRPr sz="1200" smtClean="0"/>
            </a:lvl1pPr>
          </a:lstStyle>
          <a:p>
            <a:pPr>
              <a:defRPr/>
            </a:pPr>
            <a:endParaRPr lang="en-US"/>
          </a:p>
        </p:txBody>
      </p:sp>
      <p:sp>
        <p:nvSpPr>
          <p:cNvPr id="447491" name="Rectangle 3"/>
          <p:cNvSpPr>
            <a:spLocks noGrp="1" noChangeArrowheads="1"/>
          </p:cNvSpPr>
          <p:nvPr>
            <p:ph type="dt" idx="1"/>
          </p:nvPr>
        </p:nvSpPr>
        <p:spPr bwMode="auto">
          <a:xfrm>
            <a:off x="4024313" y="0"/>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defTabSz="942975">
              <a:defRPr sz="1200" smtClean="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7493" name="Rectangle 5"/>
          <p:cNvSpPr>
            <a:spLocks noGrp="1" noChangeArrowheads="1"/>
          </p:cNvSpPr>
          <p:nvPr>
            <p:ph type="body" sz="quarter" idx="3"/>
          </p:nvPr>
        </p:nvSpPr>
        <p:spPr bwMode="auto">
          <a:xfrm>
            <a:off x="947738" y="4459288"/>
            <a:ext cx="5207000"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7494" name="Rectangle 6"/>
          <p:cNvSpPr>
            <a:spLocks noGrp="1" noChangeArrowheads="1"/>
          </p:cNvSpPr>
          <p:nvPr>
            <p:ph type="ftr" sz="quarter" idx="4"/>
          </p:nvPr>
        </p:nvSpPr>
        <p:spPr bwMode="auto">
          <a:xfrm>
            <a:off x="0" y="8918575"/>
            <a:ext cx="3078163"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l" defTabSz="942975">
              <a:defRPr sz="1200" smtClean="0"/>
            </a:lvl1pPr>
          </a:lstStyle>
          <a:p>
            <a:pPr>
              <a:defRPr/>
            </a:pPr>
            <a:endParaRPr lang="en-US"/>
          </a:p>
        </p:txBody>
      </p:sp>
      <p:sp>
        <p:nvSpPr>
          <p:cNvPr id="447495" name="Rectangle 7"/>
          <p:cNvSpPr>
            <a:spLocks noGrp="1" noChangeArrowheads="1"/>
          </p:cNvSpPr>
          <p:nvPr>
            <p:ph type="sldNum" sz="quarter" idx="5"/>
          </p:nvPr>
        </p:nvSpPr>
        <p:spPr bwMode="auto">
          <a:xfrm>
            <a:off x="4024313" y="8918575"/>
            <a:ext cx="307816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defTabSz="942975">
              <a:defRPr sz="1200" smtClean="0"/>
            </a:lvl1pPr>
          </a:lstStyle>
          <a:p>
            <a:pPr>
              <a:defRPr/>
            </a:pPr>
            <a:fld id="{84B854D0-CE80-4EF0-B80A-0AFFF5B99B33}" type="slidenum">
              <a:rPr lang="en-US"/>
              <a:pPr>
                <a:defRPr/>
              </a:pPr>
              <a:t>‹#›</a:t>
            </a:fld>
            <a:endParaRPr lang="en-US"/>
          </a:p>
        </p:txBody>
      </p:sp>
    </p:spTree>
    <p:extLst>
      <p:ext uri="{BB962C8B-B14F-4D97-AF65-F5344CB8AC3E}">
        <p14:creationId xmlns:p14="http://schemas.microsoft.com/office/powerpoint/2010/main" val="501380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C18DD5-659E-4511-8F05-9DC7BDC24BF4}" type="slidenum">
              <a:rPr lang="en-US" smtClean="0"/>
              <a:pPr>
                <a:defRPr/>
              </a:pPr>
              <a:t>1</a:t>
            </a:fld>
            <a:endParaRPr lang="en-US"/>
          </a:p>
        </p:txBody>
      </p:sp>
    </p:spTree>
    <p:extLst>
      <p:ext uri="{BB962C8B-B14F-4D97-AF65-F5344CB8AC3E}">
        <p14:creationId xmlns:p14="http://schemas.microsoft.com/office/powerpoint/2010/main" val="423270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10</a:t>
            </a:fld>
            <a:endParaRPr lang="en-US"/>
          </a:p>
        </p:txBody>
      </p:sp>
    </p:spTree>
    <p:extLst>
      <p:ext uri="{BB962C8B-B14F-4D97-AF65-F5344CB8AC3E}">
        <p14:creationId xmlns:p14="http://schemas.microsoft.com/office/powerpoint/2010/main" val="14429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11</a:t>
            </a:fld>
            <a:endParaRPr lang="en-US"/>
          </a:p>
        </p:txBody>
      </p:sp>
    </p:spTree>
    <p:extLst>
      <p:ext uri="{BB962C8B-B14F-4D97-AF65-F5344CB8AC3E}">
        <p14:creationId xmlns:p14="http://schemas.microsoft.com/office/powerpoint/2010/main" val="2017909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12</a:t>
            </a:fld>
            <a:endParaRPr lang="en-US"/>
          </a:p>
        </p:txBody>
      </p:sp>
    </p:spTree>
    <p:extLst>
      <p:ext uri="{BB962C8B-B14F-4D97-AF65-F5344CB8AC3E}">
        <p14:creationId xmlns:p14="http://schemas.microsoft.com/office/powerpoint/2010/main" val="75752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13</a:t>
            </a:fld>
            <a:endParaRPr lang="en-US"/>
          </a:p>
        </p:txBody>
      </p:sp>
    </p:spTree>
    <p:extLst>
      <p:ext uri="{BB962C8B-B14F-4D97-AF65-F5344CB8AC3E}">
        <p14:creationId xmlns:p14="http://schemas.microsoft.com/office/powerpoint/2010/main" val="284154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14</a:t>
            </a:fld>
            <a:endParaRPr lang="en-US"/>
          </a:p>
        </p:txBody>
      </p:sp>
    </p:spTree>
    <p:extLst>
      <p:ext uri="{BB962C8B-B14F-4D97-AF65-F5344CB8AC3E}">
        <p14:creationId xmlns:p14="http://schemas.microsoft.com/office/powerpoint/2010/main" val="3551472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15</a:t>
            </a:fld>
            <a:endParaRPr lang="en-US"/>
          </a:p>
        </p:txBody>
      </p:sp>
    </p:spTree>
    <p:extLst>
      <p:ext uri="{BB962C8B-B14F-4D97-AF65-F5344CB8AC3E}">
        <p14:creationId xmlns:p14="http://schemas.microsoft.com/office/powerpoint/2010/main" val="299671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16</a:t>
            </a:fld>
            <a:endParaRPr lang="en-US"/>
          </a:p>
        </p:txBody>
      </p:sp>
    </p:spTree>
    <p:extLst>
      <p:ext uri="{BB962C8B-B14F-4D97-AF65-F5344CB8AC3E}">
        <p14:creationId xmlns:p14="http://schemas.microsoft.com/office/powerpoint/2010/main" val="3516291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17</a:t>
            </a:fld>
            <a:endParaRPr lang="en-US"/>
          </a:p>
        </p:txBody>
      </p:sp>
    </p:spTree>
    <p:extLst>
      <p:ext uri="{BB962C8B-B14F-4D97-AF65-F5344CB8AC3E}">
        <p14:creationId xmlns:p14="http://schemas.microsoft.com/office/powerpoint/2010/main" val="152243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18</a:t>
            </a:fld>
            <a:endParaRPr lang="en-US"/>
          </a:p>
        </p:txBody>
      </p:sp>
    </p:spTree>
    <p:extLst>
      <p:ext uri="{BB962C8B-B14F-4D97-AF65-F5344CB8AC3E}">
        <p14:creationId xmlns:p14="http://schemas.microsoft.com/office/powerpoint/2010/main" val="261618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from the animal kingdom to the human kingdom</a:t>
            </a:r>
          </a:p>
          <a:p>
            <a:r>
              <a:rPr lang="en-US" dirty="0"/>
              <a:t>Where we are smarter…</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19</a:t>
            </a:fld>
            <a:endParaRPr lang="en-US"/>
          </a:p>
        </p:txBody>
      </p:sp>
    </p:spTree>
    <p:extLst>
      <p:ext uri="{BB962C8B-B14F-4D97-AF65-F5344CB8AC3E}">
        <p14:creationId xmlns:p14="http://schemas.microsoft.com/office/powerpoint/2010/main" val="46426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a:t>
            </a:fld>
            <a:endParaRPr lang="en-US"/>
          </a:p>
        </p:txBody>
      </p:sp>
    </p:spTree>
    <p:extLst>
      <p:ext uri="{BB962C8B-B14F-4D97-AF65-F5344CB8AC3E}">
        <p14:creationId xmlns:p14="http://schemas.microsoft.com/office/powerpoint/2010/main" val="85295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20</a:t>
            </a:fld>
            <a:endParaRPr lang="en-US"/>
          </a:p>
        </p:txBody>
      </p:sp>
    </p:spTree>
    <p:extLst>
      <p:ext uri="{BB962C8B-B14F-4D97-AF65-F5344CB8AC3E}">
        <p14:creationId xmlns:p14="http://schemas.microsoft.com/office/powerpoint/2010/main" val="367663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21</a:t>
            </a:fld>
            <a:endParaRPr lang="en-US"/>
          </a:p>
        </p:txBody>
      </p:sp>
    </p:spTree>
    <p:extLst>
      <p:ext uri="{BB962C8B-B14F-4D97-AF65-F5344CB8AC3E}">
        <p14:creationId xmlns:p14="http://schemas.microsoft.com/office/powerpoint/2010/main" val="323642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news and bad news</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22</a:t>
            </a:fld>
            <a:endParaRPr lang="en-US"/>
          </a:p>
        </p:txBody>
      </p:sp>
    </p:spTree>
    <p:extLst>
      <p:ext uri="{BB962C8B-B14F-4D97-AF65-F5344CB8AC3E}">
        <p14:creationId xmlns:p14="http://schemas.microsoft.com/office/powerpoint/2010/main" val="403225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23</a:t>
            </a:fld>
            <a:endParaRPr lang="en-US"/>
          </a:p>
        </p:txBody>
      </p:sp>
    </p:spTree>
    <p:extLst>
      <p:ext uri="{BB962C8B-B14F-4D97-AF65-F5344CB8AC3E}">
        <p14:creationId xmlns:p14="http://schemas.microsoft.com/office/powerpoint/2010/main" val="3799089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the bad news</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24</a:t>
            </a:fld>
            <a:endParaRPr lang="en-US"/>
          </a:p>
        </p:txBody>
      </p:sp>
    </p:spTree>
    <p:extLst>
      <p:ext uri="{BB962C8B-B14F-4D97-AF65-F5344CB8AC3E}">
        <p14:creationId xmlns:p14="http://schemas.microsoft.com/office/powerpoint/2010/main" val="2297406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25</a:t>
            </a:fld>
            <a:endParaRPr lang="en-US"/>
          </a:p>
        </p:txBody>
      </p:sp>
    </p:spTree>
    <p:extLst>
      <p:ext uri="{BB962C8B-B14F-4D97-AF65-F5344CB8AC3E}">
        <p14:creationId xmlns:p14="http://schemas.microsoft.com/office/powerpoint/2010/main" val="828311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26</a:t>
            </a:fld>
            <a:endParaRPr lang="en-US"/>
          </a:p>
        </p:txBody>
      </p:sp>
    </p:spTree>
    <p:extLst>
      <p:ext uri="{BB962C8B-B14F-4D97-AF65-F5344CB8AC3E}">
        <p14:creationId xmlns:p14="http://schemas.microsoft.com/office/powerpoint/2010/main" val="1139516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Eze., when Israel comes to her senses</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27</a:t>
            </a:fld>
            <a:endParaRPr lang="en-US"/>
          </a:p>
        </p:txBody>
      </p:sp>
    </p:spTree>
    <p:extLst>
      <p:ext uri="{BB962C8B-B14F-4D97-AF65-F5344CB8AC3E}">
        <p14:creationId xmlns:p14="http://schemas.microsoft.com/office/powerpoint/2010/main" val="223041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28</a:t>
            </a:fld>
            <a:endParaRPr lang="en-US"/>
          </a:p>
        </p:txBody>
      </p:sp>
    </p:spTree>
    <p:extLst>
      <p:ext uri="{BB962C8B-B14F-4D97-AF65-F5344CB8AC3E}">
        <p14:creationId xmlns:p14="http://schemas.microsoft.com/office/powerpoint/2010/main" val="3811825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29</a:t>
            </a:fld>
            <a:endParaRPr lang="en-US"/>
          </a:p>
        </p:txBody>
      </p:sp>
    </p:spTree>
    <p:extLst>
      <p:ext uri="{BB962C8B-B14F-4D97-AF65-F5344CB8AC3E}">
        <p14:creationId xmlns:p14="http://schemas.microsoft.com/office/powerpoint/2010/main" val="80687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a:t>
            </a:fld>
            <a:endParaRPr lang="en-US"/>
          </a:p>
        </p:txBody>
      </p:sp>
    </p:spTree>
    <p:extLst>
      <p:ext uri="{BB962C8B-B14F-4D97-AF65-F5344CB8AC3E}">
        <p14:creationId xmlns:p14="http://schemas.microsoft.com/office/powerpoint/2010/main" val="3422720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30</a:t>
            </a:fld>
            <a:endParaRPr lang="en-US"/>
          </a:p>
        </p:txBody>
      </p:sp>
    </p:spTree>
    <p:extLst>
      <p:ext uri="{BB962C8B-B14F-4D97-AF65-F5344CB8AC3E}">
        <p14:creationId xmlns:p14="http://schemas.microsoft.com/office/powerpoint/2010/main" val="3904305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31</a:t>
            </a:fld>
            <a:endParaRPr lang="en-US"/>
          </a:p>
        </p:txBody>
      </p:sp>
    </p:spTree>
    <p:extLst>
      <p:ext uri="{BB962C8B-B14F-4D97-AF65-F5344CB8AC3E}">
        <p14:creationId xmlns:p14="http://schemas.microsoft.com/office/powerpoint/2010/main" val="2452547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32</a:t>
            </a:fld>
            <a:endParaRPr lang="en-US"/>
          </a:p>
        </p:txBody>
      </p:sp>
    </p:spTree>
    <p:extLst>
      <p:ext uri="{BB962C8B-B14F-4D97-AF65-F5344CB8AC3E}">
        <p14:creationId xmlns:p14="http://schemas.microsoft.com/office/powerpoint/2010/main" val="6579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33</a:t>
            </a:fld>
            <a:endParaRPr lang="en-US"/>
          </a:p>
        </p:txBody>
      </p:sp>
    </p:spTree>
    <p:extLst>
      <p:ext uri="{BB962C8B-B14F-4D97-AF65-F5344CB8AC3E}">
        <p14:creationId xmlns:p14="http://schemas.microsoft.com/office/powerpoint/2010/main" val="4122236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34</a:t>
            </a:fld>
            <a:endParaRPr lang="en-US"/>
          </a:p>
        </p:txBody>
      </p:sp>
    </p:spTree>
    <p:extLst>
      <p:ext uri="{BB962C8B-B14F-4D97-AF65-F5344CB8AC3E}">
        <p14:creationId xmlns:p14="http://schemas.microsoft.com/office/powerpoint/2010/main" val="465334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35</a:t>
            </a:fld>
            <a:endParaRPr lang="en-US"/>
          </a:p>
        </p:txBody>
      </p:sp>
    </p:spTree>
    <p:extLst>
      <p:ext uri="{BB962C8B-B14F-4D97-AF65-F5344CB8AC3E}">
        <p14:creationId xmlns:p14="http://schemas.microsoft.com/office/powerpoint/2010/main" val="26572789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36</a:t>
            </a:fld>
            <a:endParaRPr lang="en-US"/>
          </a:p>
        </p:txBody>
      </p:sp>
    </p:spTree>
    <p:extLst>
      <p:ext uri="{BB962C8B-B14F-4D97-AF65-F5344CB8AC3E}">
        <p14:creationId xmlns:p14="http://schemas.microsoft.com/office/powerpoint/2010/main" val="629069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37</a:t>
            </a:fld>
            <a:endParaRPr lang="en-US"/>
          </a:p>
        </p:txBody>
      </p:sp>
    </p:spTree>
    <p:extLst>
      <p:ext uri="{BB962C8B-B14F-4D97-AF65-F5344CB8AC3E}">
        <p14:creationId xmlns:p14="http://schemas.microsoft.com/office/powerpoint/2010/main" val="2513895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38</a:t>
            </a:fld>
            <a:endParaRPr lang="en-US"/>
          </a:p>
        </p:txBody>
      </p:sp>
    </p:spTree>
    <p:extLst>
      <p:ext uri="{BB962C8B-B14F-4D97-AF65-F5344CB8AC3E}">
        <p14:creationId xmlns:p14="http://schemas.microsoft.com/office/powerpoint/2010/main" val="1651398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39</a:t>
            </a:fld>
            <a:endParaRPr lang="en-US"/>
          </a:p>
        </p:txBody>
      </p:sp>
    </p:spTree>
    <p:extLst>
      <p:ext uri="{BB962C8B-B14F-4D97-AF65-F5344CB8AC3E}">
        <p14:creationId xmlns:p14="http://schemas.microsoft.com/office/powerpoint/2010/main" val="307063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a:t>
            </a:fld>
            <a:endParaRPr lang="en-US"/>
          </a:p>
        </p:txBody>
      </p:sp>
    </p:spTree>
    <p:extLst>
      <p:ext uri="{BB962C8B-B14F-4D97-AF65-F5344CB8AC3E}">
        <p14:creationId xmlns:p14="http://schemas.microsoft.com/office/powerpoint/2010/main" val="3819260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40</a:t>
            </a:fld>
            <a:endParaRPr lang="en-US"/>
          </a:p>
        </p:txBody>
      </p:sp>
    </p:spTree>
    <p:extLst>
      <p:ext uri="{BB962C8B-B14F-4D97-AF65-F5344CB8AC3E}">
        <p14:creationId xmlns:p14="http://schemas.microsoft.com/office/powerpoint/2010/main" val="1874601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41</a:t>
            </a:fld>
            <a:endParaRPr lang="en-US"/>
          </a:p>
        </p:txBody>
      </p:sp>
    </p:spTree>
    <p:extLst>
      <p:ext uri="{BB962C8B-B14F-4D97-AF65-F5344CB8AC3E}">
        <p14:creationId xmlns:p14="http://schemas.microsoft.com/office/powerpoint/2010/main" val="2224709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42</a:t>
            </a:fld>
            <a:endParaRPr lang="en-US"/>
          </a:p>
        </p:txBody>
      </p:sp>
    </p:spTree>
    <p:extLst>
      <p:ext uri="{BB962C8B-B14F-4D97-AF65-F5344CB8AC3E}">
        <p14:creationId xmlns:p14="http://schemas.microsoft.com/office/powerpoint/2010/main" val="1663490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43</a:t>
            </a:fld>
            <a:endParaRPr lang="en-US"/>
          </a:p>
        </p:txBody>
      </p:sp>
    </p:spTree>
    <p:extLst>
      <p:ext uri="{BB962C8B-B14F-4D97-AF65-F5344CB8AC3E}">
        <p14:creationId xmlns:p14="http://schemas.microsoft.com/office/powerpoint/2010/main" val="1044399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44</a:t>
            </a:fld>
            <a:endParaRPr lang="en-US"/>
          </a:p>
        </p:txBody>
      </p:sp>
    </p:spTree>
    <p:extLst>
      <p:ext uri="{BB962C8B-B14F-4D97-AF65-F5344CB8AC3E}">
        <p14:creationId xmlns:p14="http://schemas.microsoft.com/office/powerpoint/2010/main" val="1391172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45</a:t>
            </a:fld>
            <a:endParaRPr lang="en-US"/>
          </a:p>
        </p:txBody>
      </p:sp>
    </p:spTree>
    <p:extLst>
      <p:ext uri="{BB962C8B-B14F-4D97-AF65-F5344CB8AC3E}">
        <p14:creationId xmlns:p14="http://schemas.microsoft.com/office/powerpoint/2010/main" val="829967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46</a:t>
            </a:fld>
            <a:endParaRPr lang="en-US"/>
          </a:p>
        </p:txBody>
      </p:sp>
    </p:spTree>
    <p:extLst>
      <p:ext uri="{BB962C8B-B14F-4D97-AF65-F5344CB8AC3E}">
        <p14:creationId xmlns:p14="http://schemas.microsoft.com/office/powerpoint/2010/main" val="3485532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47</a:t>
            </a:fld>
            <a:endParaRPr lang="en-US"/>
          </a:p>
        </p:txBody>
      </p:sp>
    </p:spTree>
    <p:extLst>
      <p:ext uri="{BB962C8B-B14F-4D97-AF65-F5344CB8AC3E}">
        <p14:creationId xmlns:p14="http://schemas.microsoft.com/office/powerpoint/2010/main" val="823662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48</a:t>
            </a:fld>
            <a:endParaRPr lang="en-US"/>
          </a:p>
        </p:txBody>
      </p:sp>
    </p:spTree>
    <p:extLst>
      <p:ext uri="{BB962C8B-B14F-4D97-AF65-F5344CB8AC3E}">
        <p14:creationId xmlns:p14="http://schemas.microsoft.com/office/powerpoint/2010/main" val="2679226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49</a:t>
            </a:fld>
            <a:endParaRPr lang="en-US"/>
          </a:p>
        </p:txBody>
      </p:sp>
    </p:spTree>
    <p:extLst>
      <p:ext uri="{BB962C8B-B14F-4D97-AF65-F5344CB8AC3E}">
        <p14:creationId xmlns:p14="http://schemas.microsoft.com/office/powerpoint/2010/main" val="69363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p>
          <a:p>
            <a:r>
              <a:rPr lang="en-US" dirty="0"/>
              <a:t>The land is a free gift but…</a:t>
            </a:r>
          </a:p>
          <a:p>
            <a:r>
              <a:rPr lang="en-US" dirty="0"/>
              <a:t>Behavior impacts the inheritance of it. We see this in Mat 7:21-23, others</a:t>
            </a:r>
          </a:p>
          <a:p>
            <a:r>
              <a:rPr lang="en-US" dirty="0"/>
              <a:t>And this is where the problem lies…</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a:t>
            </a:fld>
            <a:endParaRPr lang="en-US"/>
          </a:p>
        </p:txBody>
      </p:sp>
    </p:spTree>
    <p:extLst>
      <p:ext uri="{BB962C8B-B14F-4D97-AF65-F5344CB8AC3E}">
        <p14:creationId xmlns:p14="http://schemas.microsoft.com/office/powerpoint/2010/main" val="28227573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50</a:t>
            </a:fld>
            <a:endParaRPr lang="en-US"/>
          </a:p>
        </p:txBody>
      </p:sp>
    </p:spTree>
    <p:extLst>
      <p:ext uri="{BB962C8B-B14F-4D97-AF65-F5344CB8AC3E}">
        <p14:creationId xmlns:p14="http://schemas.microsoft.com/office/powerpoint/2010/main" val="3035114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51</a:t>
            </a:fld>
            <a:endParaRPr lang="en-US"/>
          </a:p>
        </p:txBody>
      </p:sp>
    </p:spTree>
    <p:extLst>
      <p:ext uri="{BB962C8B-B14F-4D97-AF65-F5344CB8AC3E}">
        <p14:creationId xmlns:p14="http://schemas.microsoft.com/office/powerpoint/2010/main" val="3272564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52</a:t>
            </a:fld>
            <a:endParaRPr lang="en-US"/>
          </a:p>
        </p:txBody>
      </p:sp>
    </p:spTree>
    <p:extLst>
      <p:ext uri="{BB962C8B-B14F-4D97-AF65-F5344CB8AC3E}">
        <p14:creationId xmlns:p14="http://schemas.microsoft.com/office/powerpoint/2010/main" val="575029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53</a:t>
            </a:fld>
            <a:endParaRPr lang="en-US"/>
          </a:p>
        </p:txBody>
      </p:sp>
    </p:spTree>
    <p:extLst>
      <p:ext uri="{BB962C8B-B14F-4D97-AF65-F5344CB8AC3E}">
        <p14:creationId xmlns:p14="http://schemas.microsoft.com/office/powerpoint/2010/main" val="2103232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54</a:t>
            </a:fld>
            <a:endParaRPr lang="en-US"/>
          </a:p>
        </p:txBody>
      </p:sp>
    </p:spTree>
    <p:extLst>
      <p:ext uri="{BB962C8B-B14F-4D97-AF65-F5344CB8AC3E}">
        <p14:creationId xmlns:p14="http://schemas.microsoft.com/office/powerpoint/2010/main" val="1424426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55</a:t>
            </a:fld>
            <a:endParaRPr lang="en-US"/>
          </a:p>
        </p:txBody>
      </p:sp>
    </p:spTree>
    <p:extLst>
      <p:ext uri="{BB962C8B-B14F-4D97-AF65-F5344CB8AC3E}">
        <p14:creationId xmlns:p14="http://schemas.microsoft.com/office/powerpoint/2010/main" val="26478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6</a:t>
            </a:fld>
            <a:endParaRPr lang="en-US"/>
          </a:p>
        </p:txBody>
      </p:sp>
    </p:spTree>
    <p:extLst>
      <p:ext uri="{BB962C8B-B14F-4D97-AF65-F5344CB8AC3E}">
        <p14:creationId xmlns:p14="http://schemas.microsoft.com/office/powerpoint/2010/main" val="21899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7</a:t>
            </a:fld>
            <a:endParaRPr lang="en-US"/>
          </a:p>
        </p:txBody>
      </p:sp>
    </p:spTree>
    <p:extLst>
      <p:ext uri="{BB962C8B-B14F-4D97-AF65-F5344CB8AC3E}">
        <p14:creationId xmlns:p14="http://schemas.microsoft.com/office/powerpoint/2010/main" val="55519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8</a:t>
            </a:fld>
            <a:endParaRPr lang="en-US"/>
          </a:p>
        </p:txBody>
      </p:sp>
    </p:spTree>
    <p:extLst>
      <p:ext uri="{BB962C8B-B14F-4D97-AF65-F5344CB8AC3E}">
        <p14:creationId xmlns:p14="http://schemas.microsoft.com/office/powerpoint/2010/main" val="26268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Behavior impacts Inheritance</a:t>
            </a:r>
          </a:p>
        </p:txBody>
      </p:sp>
      <p:sp>
        <p:nvSpPr>
          <p:cNvPr id="4" name="Slide Number Placeholder 3"/>
          <p:cNvSpPr>
            <a:spLocks noGrp="1"/>
          </p:cNvSpPr>
          <p:nvPr>
            <p:ph type="sldNum" sz="quarter" idx="10"/>
          </p:nvPr>
        </p:nvSpPr>
        <p:spPr/>
        <p:txBody>
          <a:bodyPr/>
          <a:lstStyle/>
          <a:p>
            <a:pPr>
              <a:defRPr/>
            </a:pPr>
            <a:fld id="{84B854D0-CE80-4EF0-B80A-0AFFF5B99B33}" type="slidenum">
              <a:rPr lang="en-US" smtClean="0"/>
              <a:pPr>
                <a:defRPr/>
              </a:pPr>
              <a:t>9</a:t>
            </a:fld>
            <a:endParaRPr lang="en-US"/>
          </a:p>
        </p:txBody>
      </p:sp>
    </p:spTree>
    <p:extLst>
      <p:ext uri="{BB962C8B-B14F-4D97-AF65-F5344CB8AC3E}">
        <p14:creationId xmlns:p14="http://schemas.microsoft.com/office/powerpoint/2010/main" val="197781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US" noProof="0"/>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en-US" noProof="0"/>
              <a:t>Click to edit Master subtitle style</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E35B498D-AF6D-4A9A-8BBC-0F220877D12F}" type="slidenum">
              <a:rPr lang="en-US"/>
              <a:pPr>
                <a:defRPr/>
              </a:pPr>
              <a:t>‹#›</a:t>
            </a:fld>
            <a:endParaRPr lang="en-US"/>
          </a:p>
        </p:txBody>
      </p:sp>
    </p:spTree>
    <p:extLst>
      <p:ext uri="{BB962C8B-B14F-4D97-AF65-F5344CB8AC3E}">
        <p14:creationId xmlns:p14="http://schemas.microsoft.com/office/powerpoint/2010/main" val="368496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CD6CF20D-249B-4855-8022-577711CB7AE2}" type="slidenum">
              <a:rPr lang="en-US"/>
              <a:pPr>
                <a:defRPr/>
              </a:pPr>
              <a:t>‹#›</a:t>
            </a:fld>
            <a:endParaRPr lang="en-US"/>
          </a:p>
        </p:txBody>
      </p:sp>
    </p:spTree>
    <p:extLst>
      <p:ext uri="{BB962C8B-B14F-4D97-AF65-F5344CB8AC3E}">
        <p14:creationId xmlns:p14="http://schemas.microsoft.com/office/powerpoint/2010/main" val="361302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27968215-7172-4118-BC6E-09B40AE892AB}" type="slidenum">
              <a:rPr lang="en-US"/>
              <a:pPr>
                <a:defRPr/>
              </a:pPr>
              <a:t>‹#›</a:t>
            </a:fld>
            <a:endParaRPr lang="en-US"/>
          </a:p>
        </p:txBody>
      </p:sp>
    </p:spTree>
    <p:extLst>
      <p:ext uri="{BB962C8B-B14F-4D97-AF65-F5344CB8AC3E}">
        <p14:creationId xmlns:p14="http://schemas.microsoft.com/office/powerpoint/2010/main" val="386657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400">
                <a:latin typeface="Apple Garamond" pitchFamily="2" charset="0"/>
              </a:defRPr>
            </a:lvl1pPr>
          </a:lstStyle>
          <a:p>
            <a:r>
              <a:rPr lang="en-US" dirty="0"/>
              <a:t>Click to edit Master title style</a:t>
            </a:r>
          </a:p>
        </p:txBody>
      </p:sp>
      <p:sp>
        <p:nvSpPr>
          <p:cNvPr id="3" name="Content Placeholder 2"/>
          <p:cNvSpPr>
            <a:spLocks noGrp="1"/>
          </p:cNvSpPr>
          <p:nvPr>
            <p:ph idx="1"/>
          </p:nvPr>
        </p:nvSpPr>
        <p:spPr>
          <a:xfrm>
            <a:off x="685800" y="990600"/>
            <a:ext cx="777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r>
              <a:rPr lang="en-US"/>
              <a:t>October 14, 2022</a:t>
            </a:r>
          </a:p>
        </p:txBody>
      </p:sp>
      <p:sp>
        <p:nvSpPr>
          <p:cNvPr id="8" name="Footer Placeholder 7"/>
          <p:cNvSpPr>
            <a:spLocks noGrp="1"/>
          </p:cNvSpPr>
          <p:nvPr>
            <p:ph type="ftr" sz="quarter" idx="11"/>
          </p:nvPr>
        </p:nvSpPr>
        <p:spPr/>
        <p:txBody>
          <a:bodyPr/>
          <a:lstStyle/>
          <a:p>
            <a:pPr>
              <a:defRPr/>
            </a:pPr>
            <a:r>
              <a:rPr lang="en-US"/>
              <a:t>http://hodf.org</a:t>
            </a:r>
          </a:p>
        </p:txBody>
      </p:sp>
      <p:sp>
        <p:nvSpPr>
          <p:cNvPr id="9" name="Slide Number Placeholder 8"/>
          <p:cNvSpPr>
            <a:spLocks noGrp="1"/>
          </p:cNvSpPr>
          <p:nvPr>
            <p:ph type="sldNum" sz="quarter" idx="12"/>
          </p:nvPr>
        </p:nvSpPr>
        <p:spPr/>
        <p:txBody>
          <a:bodyPr/>
          <a:lstStyle/>
          <a:p>
            <a:pPr>
              <a:defRPr/>
            </a:pPr>
            <a:fld id="{EDE35730-8406-495D-95D0-BA17C0CC0054}" type="slidenum">
              <a:rPr lang="en-US" smtClean="0"/>
              <a:pPr>
                <a:defRPr/>
              </a:pPr>
              <a:t>‹#›</a:t>
            </a:fld>
            <a:endParaRPr lang="en-US"/>
          </a:p>
        </p:txBody>
      </p:sp>
    </p:spTree>
    <p:extLst>
      <p:ext uri="{BB962C8B-B14F-4D97-AF65-F5344CB8AC3E}">
        <p14:creationId xmlns:p14="http://schemas.microsoft.com/office/powerpoint/2010/main" val="1862570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5"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6" name="Rectangle 9"/>
          <p:cNvSpPr>
            <a:spLocks noGrp="1" noChangeArrowheads="1"/>
          </p:cNvSpPr>
          <p:nvPr>
            <p:ph type="sldNum" sz="quarter" idx="12"/>
          </p:nvPr>
        </p:nvSpPr>
        <p:spPr>
          <a:ln/>
        </p:spPr>
        <p:txBody>
          <a:bodyPr/>
          <a:lstStyle>
            <a:lvl1pPr>
              <a:defRPr/>
            </a:lvl1pPr>
          </a:lstStyle>
          <a:p>
            <a:pPr>
              <a:defRPr/>
            </a:pPr>
            <a:fld id="{F6195977-16E6-49D8-9649-AD2D215A9C47}" type="slidenum">
              <a:rPr lang="en-US"/>
              <a:pPr>
                <a:defRPr/>
              </a:pPr>
              <a:t>‹#›</a:t>
            </a:fld>
            <a:endParaRPr lang="en-US"/>
          </a:p>
        </p:txBody>
      </p:sp>
    </p:spTree>
    <p:extLst>
      <p:ext uri="{BB962C8B-B14F-4D97-AF65-F5344CB8AC3E}">
        <p14:creationId xmlns:p14="http://schemas.microsoft.com/office/powerpoint/2010/main" val="424032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843160B0-5375-4810-93EA-3922030DC321}" type="slidenum">
              <a:rPr lang="en-US"/>
              <a:pPr>
                <a:defRPr/>
              </a:pPr>
              <a:t>‹#›</a:t>
            </a:fld>
            <a:endParaRPr lang="en-US"/>
          </a:p>
        </p:txBody>
      </p:sp>
    </p:spTree>
    <p:extLst>
      <p:ext uri="{BB962C8B-B14F-4D97-AF65-F5344CB8AC3E}">
        <p14:creationId xmlns:p14="http://schemas.microsoft.com/office/powerpoint/2010/main" val="3303874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8"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9" name="Rectangle 9"/>
          <p:cNvSpPr>
            <a:spLocks noGrp="1" noChangeArrowheads="1"/>
          </p:cNvSpPr>
          <p:nvPr>
            <p:ph type="sldNum" sz="quarter" idx="12"/>
          </p:nvPr>
        </p:nvSpPr>
        <p:spPr>
          <a:ln/>
        </p:spPr>
        <p:txBody>
          <a:bodyPr/>
          <a:lstStyle>
            <a:lvl1pPr>
              <a:defRPr/>
            </a:lvl1pPr>
          </a:lstStyle>
          <a:p>
            <a:pPr>
              <a:defRPr/>
            </a:pPr>
            <a:fld id="{44DB063D-2DE4-4BC9-A645-C4E65F2A4328}" type="slidenum">
              <a:rPr lang="en-US"/>
              <a:pPr>
                <a:defRPr/>
              </a:pPr>
              <a:t>‹#›</a:t>
            </a:fld>
            <a:endParaRPr lang="en-US"/>
          </a:p>
        </p:txBody>
      </p:sp>
    </p:spTree>
    <p:extLst>
      <p:ext uri="{BB962C8B-B14F-4D97-AF65-F5344CB8AC3E}">
        <p14:creationId xmlns:p14="http://schemas.microsoft.com/office/powerpoint/2010/main" val="30218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4"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5" name="Rectangle 9"/>
          <p:cNvSpPr>
            <a:spLocks noGrp="1" noChangeArrowheads="1"/>
          </p:cNvSpPr>
          <p:nvPr>
            <p:ph type="sldNum" sz="quarter" idx="12"/>
          </p:nvPr>
        </p:nvSpPr>
        <p:spPr>
          <a:ln/>
        </p:spPr>
        <p:txBody>
          <a:bodyPr/>
          <a:lstStyle>
            <a:lvl1pPr>
              <a:defRPr/>
            </a:lvl1pPr>
          </a:lstStyle>
          <a:p>
            <a:pPr>
              <a:defRPr/>
            </a:pPr>
            <a:fld id="{97C23335-5C1E-4824-8FE8-1A8841459686}" type="slidenum">
              <a:rPr lang="en-US"/>
              <a:pPr>
                <a:defRPr/>
              </a:pPr>
              <a:t>‹#›</a:t>
            </a:fld>
            <a:endParaRPr lang="en-US"/>
          </a:p>
        </p:txBody>
      </p:sp>
    </p:spTree>
    <p:extLst>
      <p:ext uri="{BB962C8B-B14F-4D97-AF65-F5344CB8AC3E}">
        <p14:creationId xmlns:p14="http://schemas.microsoft.com/office/powerpoint/2010/main" val="42758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3"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4" name="Rectangle 9"/>
          <p:cNvSpPr>
            <a:spLocks noGrp="1" noChangeArrowheads="1"/>
          </p:cNvSpPr>
          <p:nvPr>
            <p:ph type="sldNum" sz="quarter" idx="12"/>
          </p:nvPr>
        </p:nvSpPr>
        <p:spPr>
          <a:ln/>
        </p:spPr>
        <p:txBody>
          <a:bodyPr/>
          <a:lstStyle>
            <a:lvl1pPr>
              <a:defRPr/>
            </a:lvl1pPr>
          </a:lstStyle>
          <a:p>
            <a:pPr>
              <a:defRPr/>
            </a:pPr>
            <a:fld id="{CB38F72A-FBF5-4547-9045-95E0D9D9D049}" type="slidenum">
              <a:rPr lang="en-US"/>
              <a:pPr>
                <a:defRPr/>
              </a:pPr>
              <a:t>‹#›</a:t>
            </a:fld>
            <a:endParaRPr lang="en-US"/>
          </a:p>
        </p:txBody>
      </p:sp>
    </p:spTree>
    <p:extLst>
      <p:ext uri="{BB962C8B-B14F-4D97-AF65-F5344CB8AC3E}">
        <p14:creationId xmlns:p14="http://schemas.microsoft.com/office/powerpoint/2010/main" val="320302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AD578314-70B7-4397-A9FE-78D28C5E615B}" type="slidenum">
              <a:rPr lang="en-US"/>
              <a:pPr>
                <a:defRPr/>
              </a:pPr>
              <a:t>‹#›</a:t>
            </a:fld>
            <a:endParaRPr lang="en-US"/>
          </a:p>
        </p:txBody>
      </p:sp>
    </p:spTree>
    <p:extLst>
      <p:ext uri="{BB962C8B-B14F-4D97-AF65-F5344CB8AC3E}">
        <p14:creationId xmlns:p14="http://schemas.microsoft.com/office/powerpoint/2010/main" val="315004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r>
              <a:rPr lang="en-US"/>
              <a:t>October 14, 2022</a:t>
            </a:r>
          </a:p>
        </p:txBody>
      </p:sp>
      <p:sp>
        <p:nvSpPr>
          <p:cNvPr id="6" name="Rectangle 8"/>
          <p:cNvSpPr>
            <a:spLocks noGrp="1" noChangeArrowheads="1"/>
          </p:cNvSpPr>
          <p:nvPr>
            <p:ph type="ftr" sz="quarter" idx="11"/>
          </p:nvPr>
        </p:nvSpPr>
        <p:spPr>
          <a:ln/>
        </p:spPr>
        <p:txBody>
          <a:bodyPr/>
          <a:lstStyle>
            <a:lvl1pPr>
              <a:defRPr/>
            </a:lvl1pPr>
          </a:lstStyle>
          <a:p>
            <a:pPr>
              <a:defRPr/>
            </a:pPr>
            <a:r>
              <a:rPr lang="en-US"/>
              <a:t>http://hodf.org</a:t>
            </a:r>
          </a:p>
        </p:txBody>
      </p:sp>
      <p:sp>
        <p:nvSpPr>
          <p:cNvPr id="7" name="Rectangle 9"/>
          <p:cNvSpPr>
            <a:spLocks noGrp="1" noChangeArrowheads="1"/>
          </p:cNvSpPr>
          <p:nvPr>
            <p:ph type="sldNum" sz="quarter" idx="12"/>
          </p:nvPr>
        </p:nvSpPr>
        <p:spPr>
          <a:ln/>
        </p:spPr>
        <p:txBody>
          <a:bodyPr/>
          <a:lstStyle>
            <a:lvl1pPr>
              <a:defRPr/>
            </a:lvl1pPr>
          </a:lstStyle>
          <a:p>
            <a:pPr>
              <a:defRPr/>
            </a:pPr>
            <a:fld id="{FD460B74-49DB-45FF-B9BB-CF7127C1D182}" type="slidenum">
              <a:rPr lang="en-US"/>
              <a:pPr>
                <a:defRPr/>
              </a:pPr>
              <a:t>‹#›</a:t>
            </a:fld>
            <a:endParaRPr lang="en-US"/>
          </a:p>
        </p:txBody>
      </p:sp>
    </p:spTree>
    <p:extLst>
      <p:ext uri="{BB962C8B-B14F-4D97-AF65-F5344CB8AC3E}">
        <p14:creationId xmlns:p14="http://schemas.microsoft.com/office/powerpoint/2010/main" val="282562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l">
              <a:defRPr sz="1400" smtClean="0"/>
            </a:lvl1pPr>
          </a:lstStyle>
          <a:p>
            <a:pPr>
              <a:defRPr/>
            </a:pPr>
            <a:r>
              <a:rPr lang="en-US"/>
              <a:t>October 14, 2022</a:t>
            </a: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800" smtClean="0">
                <a:solidFill>
                  <a:srgbClr val="CCECFF"/>
                </a:solidFill>
              </a:defRPr>
            </a:lvl1pPr>
          </a:lstStyle>
          <a:p>
            <a:pPr>
              <a:defRPr/>
            </a:pPr>
            <a:r>
              <a:rPr lang="en-US"/>
              <a:t>http://hodf.org</a:t>
            </a: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EDE35730-8406-495D-95D0-BA17C0CC0054}" type="slidenum">
              <a:rPr lang="en-US"/>
              <a:pPr>
                <a:defRPr/>
              </a:pPr>
              <a:t>‹#›</a:t>
            </a:fld>
            <a:endParaRPr lang="en-US"/>
          </a:p>
        </p:txBody>
      </p:sp>
      <p:sp>
        <p:nvSpPr>
          <p:cNvPr id="1030" name="Rectangle 11"/>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rgbClr val="CCECFF"/>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CCECFF"/>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4.wav"/><Relationship Id="rId5" Type="http://schemas.openxmlformats.org/officeDocument/2006/relationships/image" Target="../media/image12.jpe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7"/>
          <p:cNvSpPr>
            <a:spLocks noGrp="1" noChangeArrowheads="1"/>
          </p:cNvSpPr>
          <p:nvPr>
            <p:ph type="dt" sz="quarter" idx="10"/>
          </p:nvPr>
        </p:nvSpPr>
        <p:spPr>
          <a:xfrm>
            <a:off x="685800" y="6248400"/>
            <a:ext cx="19050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en-US" sz="1400">
                <a:latin typeface="Arial Unicode MS" pitchFamily="34" charset="-128"/>
              </a:rPr>
              <a:t>October 14, 2022</a:t>
            </a:r>
            <a:endParaRPr lang="en-US" sz="1400" dirty="0">
              <a:latin typeface="Arial Unicode MS" pitchFamily="34" charset="-128"/>
            </a:endParaRPr>
          </a:p>
        </p:txBody>
      </p:sp>
      <p:sp>
        <p:nvSpPr>
          <p:cNvPr id="2051" name="Rectangle 8"/>
          <p:cNvSpPr>
            <a:spLocks noGrp="1" noChangeArrowheads="1"/>
          </p:cNvSpPr>
          <p:nvPr>
            <p:ph type="ftr" sz="quarter" idx="11"/>
          </p:nvPr>
        </p:nvSpPr>
        <p:spPr>
          <a:xfrm>
            <a:off x="3124200" y="6248400"/>
            <a:ext cx="28956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a:solidFill>
                  <a:srgbClr val="CCECFF"/>
                </a:solidFill>
                <a:latin typeface="Arial Unicode MS" pitchFamily="34" charset="-128"/>
              </a:rPr>
              <a:t>http://hodf.org</a:t>
            </a:r>
          </a:p>
        </p:txBody>
      </p:sp>
      <p:sp>
        <p:nvSpPr>
          <p:cNvPr id="5" name="Rectangle 9"/>
          <p:cNvSpPr>
            <a:spLocks noGrp="1" noChangeArrowheads="1"/>
          </p:cNvSpPr>
          <p:nvPr>
            <p:ph type="sldNum" sz="quarter" idx="12"/>
          </p:nvPr>
        </p:nvSpPr>
        <p:spPr>
          <a:xfrm>
            <a:off x="6553200" y="6248400"/>
            <a:ext cx="1905000" cy="457200"/>
          </a:xfrm>
        </p:spPr>
        <p:txBody>
          <a:bodyPr/>
          <a:lstStyle/>
          <a:p>
            <a:pPr>
              <a:defRPr/>
            </a:pPr>
            <a:fld id="{4C9D1A0A-D700-471C-B66F-B95E381510C8}" type="slidenum">
              <a:rPr lang="en-US"/>
              <a:pPr>
                <a:defRPr/>
              </a:pPr>
              <a:t>1</a:t>
            </a:fld>
            <a:endParaRPr lang="en-US" dirty="0"/>
          </a:p>
        </p:txBody>
      </p:sp>
      <p:pic>
        <p:nvPicPr>
          <p:cNvPr id="205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53504265"/>
      </p:ext>
    </p:extLst>
  </p:cSld>
  <p:clrMapOvr>
    <a:masterClrMapping/>
  </p:clrMapOvr>
  <mc:AlternateContent xmlns:mc="http://schemas.openxmlformats.org/markup-compatibility/2006" xmlns:p14="http://schemas.microsoft.com/office/powerpoint/2010/main">
    <mc:Choice Requires="p14">
      <p:transition spd="slow" p14:dur="7000">
        <p14:vortex dir="r"/>
        <p:sndAc>
          <p:stSnd>
            <p:snd r:embed="rId4" name="decloak_birdofprey.wav"/>
          </p:stSnd>
        </p:sndAc>
      </p:transition>
    </mc:Choice>
    <mc:Fallback xmlns="">
      <p:transition spd="slow">
        <p:fade/>
        <p:sndAc>
          <p:stSnd>
            <p:snd r:embed="rId7" name="decloak_birdofprey.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Nehemiah 1:8 Remember, I beseech thee, the word that thou </a:t>
            </a:r>
            <a:r>
              <a:rPr lang="en-US" dirty="0" err="1"/>
              <a:t>commandedst</a:t>
            </a:r>
            <a:r>
              <a:rPr lang="en-US" dirty="0"/>
              <a:t> thy servant Moses, saying, “</a:t>
            </a:r>
            <a:r>
              <a:rPr lang="en-US" i="1" dirty="0"/>
              <a:t>If </a:t>
            </a:r>
            <a:r>
              <a:rPr lang="en-US" dirty="0"/>
              <a:t>ye transgress, I will </a:t>
            </a:r>
            <a:r>
              <a:rPr lang="en-US" dirty="0">
                <a:solidFill>
                  <a:srgbClr val="FFFF00"/>
                </a:solidFill>
              </a:rPr>
              <a:t>scatter</a:t>
            </a:r>
            <a:r>
              <a:rPr lang="en-US" dirty="0"/>
              <a:t> you abroad among the nations.”</a:t>
            </a:r>
          </a:p>
          <a:p>
            <a:r>
              <a:rPr lang="en-US" dirty="0"/>
              <a:t>Psalm 44:11 Thou hast </a:t>
            </a:r>
            <a:r>
              <a:rPr lang="en-US" dirty="0">
                <a:solidFill>
                  <a:srgbClr val="FFFF00"/>
                </a:solidFill>
              </a:rPr>
              <a:t>scattered</a:t>
            </a:r>
            <a:r>
              <a:rPr lang="en-US" dirty="0"/>
              <a:t> us among the heathen.</a:t>
            </a:r>
          </a:p>
          <a:p>
            <a:endParaRPr lang="en-US" dirty="0"/>
          </a:p>
        </p:txBody>
      </p:sp>
    </p:spTree>
    <p:extLst>
      <p:ext uri="{BB962C8B-B14F-4D97-AF65-F5344CB8AC3E}">
        <p14:creationId xmlns:p14="http://schemas.microsoft.com/office/powerpoint/2010/main" val="291065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Jeremiah 9:13 And Yahweh saith, “Because they have forsaken my Torah which I set before them, and have not obeyed My voice, neither walked therein;</a:t>
            </a:r>
          </a:p>
          <a:p>
            <a:r>
              <a:rPr lang="en-US" dirty="0"/>
              <a:t>14 But have walked after the imagination of their own heart, and after Balaam, which their fathers taught them:</a:t>
            </a:r>
          </a:p>
        </p:txBody>
      </p:sp>
    </p:spTree>
    <p:extLst>
      <p:ext uri="{BB962C8B-B14F-4D97-AF65-F5344CB8AC3E}">
        <p14:creationId xmlns:p14="http://schemas.microsoft.com/office/powerpoint/2010/main" val="82133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Jeremiah 9:15 Therefore thus saith  Yahweh of hosts, the God of Israel; “Behold, I will feed them, </a:t>
            </a:r>
            <a:r>
              <a:rPr lang="en-US" i="1" dirty="0"/>
              <a:t>even </a:t>
            </a:r>
            <a:r>
              <a:rPr lang="en-US" dirty="0"/>
              <a:t>this people, with wormwood, and give them water of gall to drink.</a:t>
            </a:r>
          </a:p>
          <a:p>
            <a:r>
              <a:rPr lang="en-US" dirty="0"/>
              <a:t>16 I will </a:t>
            </a:r>
            <a:r>
              <a:rPr lang="en-US" dirty="0">
                <a:solidFill>
                  <a:srgbClr val="FFFF00"/>
                </a:solidFill>
              </a:rPr>
              <a:t>scatter</a:t>
            </a:r>
            <a:r>
              <a:rPr lang="en-US" dirty="0"/>
              <a:t> them also among the heathen…”</a:t>
            </a:r>
          </a:p>
        </p:txBody>
      </p:sp>
    </p:spTree>
    <p:extLst>
      <p:ext uri="{BB962C8B-B14F-4D97-AF65-F5344CB8AC3E}">
        <p14:creationId xmlns:p14="http://schemas.microsoft.com/office/powerpoint/2010/main" val="214190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Jeremiah 31:10 Hear the word of Yahweh, O ye nations, and declare </a:t>
            </a:r>
            <a:r>
              <a:rPr lang="en-US" i="1" dirty="0"/>
              <a:t>it </a:t>
            </a:r>
            <a:r>
              <a:rPr lang="en-US" dirty="0"/>
              <a:t>in the isles afar off, and say, “He that </a:t>
            </a:r>
            <a:r>
              <a:rPr lang="en-US" dirty="0">
                <a:solidFill>
                  <a:srgbClr val="FFFF00"/>
                </a:solidFill>
              </a:rPr>
              <a:t>scattered</a:t>
            </a:r>
            <a:r>
              <a:rPr lang="en-US" dirty="0"/>
              <a:t> Israel will gather him…”</a:t>
            </a:r>
          </a:p>
          <a:p>
            <a:r>
              <a:rPr lang="en-US" dirty="0"/>
              <a:t>Ezekiel 6:8 Yet will I leave a remnant, that ye may have </a:t>
            </a:r>
            <a:r>
              <a:rPr lang="en-US" i="1" dirty="0"/>
              <a:t>some </a:t>
            </a:r>
            <a:r>
              <a:rPr lang="en-US" dirty="0"/>
              <a:t>that shall escape the sword among the nations, when ye shall be </a:t>
            </a:r>
            <a:r>
              <a:rPr lang="en-US" dirty="0">
                <a:solidFill>
                  <a:srgbClr val="FFFF00"/>
                </a:solidFill>
              </a:rPr>
              <a:t>scattered</a:t>
            </a:r>
            <a:r>
              <a:rPr lang="en-US" dirty="0"/>
              <a:t> through the countries.</a:t>
            </a:r>
          </a:p>
          <a:p>
            <a:endParaRPr lang="en-US" dirty="0"/>
          </a:p>
        </p:txBody>
      </p:sp>
    </p:spTree>
    <p:extLst>
      <p:ext uri="{BB962C8B-B14F-4D97-AF65-F5344CB8AC3E}">
        <p14:creationId xmlns:p14="http://schemas.microsoft.com/office/powerpoint/2010/main" val="14123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Ezekiel 36:19 And I </a:t>
            </a:r>
            <a:r>
              <a:rPr lang="en-US" dirty="0">
                <a:solidFill>
                  <a:srgbClr val="FFFF00"/>
                </a:solidFill>
              </a:rPr>
              <a:t>scattered</a:t>
            </a:r>
            <a:r>
              <a:rPr lang="en-US" dirty="0"/>
              <a:t> them among the heathen, and they were dispersed through the countries: according to their way and according to their doings I judged them.</a:t>
            </a:r>
          </a:p>
          <a:p>
            <a:r>
              <a:rPr lang="en-US" dirty="0"/>
              <a:t>Zechariah 7:14 But I </a:t>
            </a:r>
            <a:r>
              <a:rPr lang="en-US" dirty="0">
                <a:solidFill>
                  <a:srgbClr val="FFFF00"/>
                </a:solidFill>
              </a:rPr>
              <a:t>scattered</a:t>
            </a:r>
            <a:r>
              <a:rPr lang="en-US" dirty="0"/>
              <a:t> them among all the nations whom they knew not. Thus </a:t>
            </a:r>
            <a:r>
              <a:rPr lang="en-US" dirty="0">
                <a:solidFill>
                  <a:srgbClr val="FFC000"/>
                </a:solidFill>
              </a:rPr>
              <a:t>the land was desolate </a:t>
            </a:r>
            <a:r>
              <a:rPr lang="en-US" dirty="0"/>
              <a:t>after them…</a:t>
            </a:r>
          </a:p>
        </p:txBody>
      </p:sp>
    </p:spTree>
    <p:extLst>
      <p:ext uri="{BB962C8B-B14F-4D97-AF65-F5344CB8AC3E}">
        <p14:creationId xmlns:p14="http://schemas.microsoft.com/office/powerpoint/2010/main" val="242685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John 11:52b Yeshua should gather together in one the children of God that were </a:t>
            </a:r>
            <a:r>
              <a:rPr lang="en-US" dirty="0">
                <a:solidFill>
                  <a:srgbClr val="FFFF00"/>
                </a:solidFill>
              </a:rPr>
              <a:t>scattered</a:t>
            </a:r>
            <a:r>
              <a:rPr lang="en-US" dirty="0"/>
              <a:t> abroad.</a:t>
            </a:r>
          </a:p>
          <a:p>
            <a:r>
              <a:rPr lang="en-US" dirty="0"/>
              <a:t>James 1:1 James, a servant of God and of Yeshua ha Mashiach, the Lord, to the twelve tribes which are </a:t>
            </a:r>
            <a:r>
              <a:rPr lang="en-US" dirty="0">
                <a:solidFill>
                  <a:srgbClr val="FFFF00"/>
                </a:solidFill>
              </a:rPr>
              <a:t>scattered</a:t>
            </a:r>
            <a:r>
              <a:rPr lang="en-US" dirty="0"/>
              <a:t> abroad, greeting.</a:t>
            </a:r>
          </a:p>
          <a:p>
            <a:endParaRPr lang="en-US" dirty="0"/>
          </a:p>
          <a:p>
            <a:endParaRPr lang="en-US" dirty="0"/>
          </a:p>
          <a:p>
            <a:endParaRPr lang="en-US" dirty="0"/>
          </a:p>
        </p:txBody>
      </p:sp>
    </p:spTree>
    <p:extLst>
      <p:ext uri="{BB962C8B-B14F-4D97-AF65-F5344CB8AC3E}">
        <p14:creationId xmlns:p14="http://schemas.microsoft.com/office/powerpoint/2010/main" val="31292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What’s the Problem </a:t>
            </a:r>
          </a:p>
        </p:txBody>
      </p:sp>
      <p:sp>
        <p:nvSpPr>
          <p:cNvPr id="10" name="Content Placeholder 6"/>
          <p:cNvSpPr>
            <a:spLocks noGrp="1"/>
          </p:cNvSpPr>
          <p:nvPr>
            <p:ph idx="1"/>
          </p:nvPr>
        </p:nvSpPr>
        <p:spPr>
          <a:xfrm>
            <a:off x="685800" y="1295400"/>
            <a:ext cx="7772400" cy="4648200"/>
          </a:xfrm>
        </p:spPr>
        <p:txBody>
          <a:bodyPr/>
          <a:lstStyle/>
          <a:p>
            <a:r>
              <a:rPr lang="en-US" dirty="0"/>
              <a:t>The Almighty initiated the covenant</a:t>
            </a:r>
          </a:p>
          <a:p>
            <a:r>
              <a:rPr lang="en-US" dirty="0"/>
              <a:t>The gift of the land was free</a:t>
            </a:r>
          </a:p>
          <a:p>
            <a:r>
              <a:rPr lang="en-US" dirty="0"/>
              <a:t>Abraham was not involved</a:t>
            </a:r>
          </a:p>
          <a:p>
            <a:r>
              <a:rPr lang="en-US" dirty="0"/>
              <a:t>Good Decisions (obedience required)</a:t>
            </a:r>
          </a:p>
          <a:p>
            <a:r>
              <a:rPr lang="en-US" dirty="0"/>
              <a:t>Bad Decisions (=removal from the land)  We’ll examine “Bad Decisions” shortly</a:t>
            </a:r>
          </a:p>
        </p:txBody>
      </p:sp>
    </p:spTree>
    <p:extLst>
      <p:ext uri="{BB962C8B-B14F-4D97-AF65-F5344CB8AC3E}">
        <p14:creationId xmlns:p14="http://schemas.microsoft.com/office/powerpoint/2010/main" val="119555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fallOver"/>
        <p:sndAc>
          <p:stSnd>
            <p:snd r:embed="rId3" name="Falling Walls3.wav"/>
          </p:stSnd>
        </p:sndAc>
      </p:transition>
    </mc:Choice>
    <mc:Fallback xmlns="">
      <p:transition spd="slow">
        <p:fade/>
        <p:sndAc>
          <p:stSnd>
            <p:snd r:embed="rId5" name="Falling Walls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What’s the Problem </a:t>
            </a:r>
          </a:p>
        </p:txBody>
      </p:sp>
      <p:sp>
        <p:nvSpPr>
          <p:cNvPr id="10" name="Content Placeholder 6"/>
          <p:cNvSpPr>
            <a:spLocks noGrp="1"/>
          </p:cNvSpPr>
          <p:nvPr>
            <p:ph idx="1"/>
          </p:nvPr>
        </p:nvSpPr>
        <p:spPr>
          <a:xfrm>
            <a:off x="685800" y="1295400"/>
            <a:ext cx="7772400" cy="4648200"/>
          </a:xfrm>
        </p:spPr>
        <p:txBody>
          <a:bodyPr/>
          <a:lstStyle/>
          <a:p>
            <a:r>
              <a:rPr lang="en-US" dirty="0"/>
              <a:t>Was obedience to Torah unrealistic?</a:t>
            </a:r>
          </a:p>
          <a:p>
            <a:r>
              <a:rPr lang="en-US" dirty="0"/>
              <a:t>Deuteronomy 30:11 For this commandment which I command you today </a:t>
            </a:r>
            <a:r>
              <a:rPr lang="en-US" dirty="0">
                <a:solidFill>
                  <a:srgbClr val="FFFF00"/>
                </a:solidFill>
              </a:rPr>
              <a:t>is not </a:t>
            </a:r>
            <a:r>
              <a:rPr lang="en-US" dirty="0"/>
              <a:t>too difficult for you… (NASB)</a:t>
            </a:r>
          </a:p>
          <a:p>
            <a:r>
              <a:rPr lang="en-US" dirty="0"/>
              <a:t>With perfection not possible, a system to reset was included.</a:t>
            </a:r>
          </a:p>
          <a:p>
            <a:r>
              <a:rPr lang="en-US" dirty="0"/>
              <a:t>Continuous evil intent was the real problem of the heart of the people.</a:t>
            </a:r>
          </a:p>
          <a:p>
            <a:endParaRPr lang="en-US" dirty="0"/>
          </a:p>
        </p:txBody>
      </p:sp>
    </p:spTree>
    <p:extLst>
      <p:ext uri="{BB962C8B-B14F-4D97-AF65-F5344CB8AC3E}">
        <p14:creationId xmlns:p14="http://schemas.microsoft.com/office/powerpoint/2010/main" val="197781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12,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Decision Making </a:t>
            </a:r>
          </a:p>
        </p:txBody>
      </p:sp>
      <p:sp>
        <p:nvSpPr>
          <p:cNvPr id="10" name="Content Placeholder 6"/>
          <p:cNvSpPr>
            <a:spLocks noGrp="1"/>
          </p:cNvSpPr>
          <p:nvPr>
            <p:ph idx="1"/>
          </p:nvPr>
        </p:nvSpPr>
        <p:spPr>
          <a:xfrm>
            <a:off x="685800" y="1295400"/>
            <a:ext cx="7772400" cy="4648200"/>
          </a:xfrm>
        </p:spPr>
        <p:txBody>
          <a:bodyPr/>
          <a:lstStyle/>
          <a:p>
            <a:r>
              <a:rPr lang="en-US" dirty="0"/>
              <a:t>Making decisions is a part of life</a:t>
            </a:r>
          </a:p>
          <a:p>
            <a:r>
              <a:rPr lang="en-US" dirty="0"/>
              <a:t>Options:</a:t>
            </a:r>
          </a:p>
          <a:p>
            <a:r>
              <a:rPr lang="en-US" dirty="0"/>
              <a:t>Good Decisions</a:t>
            </a:r>
          </a:p>
          <a:p>
            <a:r>
              <a:rPr lang="en-US" dirty="0"/>
              <a:t>Bad Decisions</a:t>
            </a:r>
          </a:p>
          <a:p>
            <a:r>
              <a:rPr lang="en-US" dirty="0"/>
              <a:t>Example: Bathing suit at the cabin</a:t>
            </a:r>
          </a:p>
          <a:p>
            <a:r>
              <a:rPr lang="en-US" dirty="0"/>
              <a:t>Other bad examples…</a:t>
            </a:r>
          </a:p>
        </p:txBody>
      </p:sp>
    </p:spTree>
    <p:extLst>
      <p:ext uri="{BB962C8B-B14F-4D97-AF65-F5344CB8AC3E}">
        <p14:creationId xmlns:p14="http://schemas.microsoft.com/office/powerpoint/2010/main" val="3218204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19</a:t>
            </a:fld>
            <a:endParaRPr lang="en-US" sz="1400"/>
          </a:p>
        </p:txBody>
      </p:sp>
      <p:pic>
        <p:nvPicPr>
          <p:cNvPr id="3" name="Picture 2" descr="Lion &amp; Monkey">
            <a:extLst>
              <a:ext uri="{FF2B5EF4-FFF2-40B4-BE49-F238E27FC236}">
                <a16:creationId xmlns:a16="http://schemas.microsoft.com/office/drawing/2014/main" id="{D7399DF2-8B21-4F1D-E828-B4F10907CEC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 y="0"/>
            <a:ext cx="9129370" cy="6248400"/>
          </a:xfrm>
          <a:prstGeom prst="rect">
            <a:avLst/>
          </a:prstGeom>
        </p:spPr>
      </p:pic>
    </p:spTree>
    <p:extLst>
      <p:ext uri="{BB962C8B-B14F-4D97-AF65-F5344CB8AC3E}">
        <p14:creationId xmlns:p14="http://schemas.microsoft.com/office/powerpoint/2010/main" val="232449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438150"/>
            <a:ext cx="5067300" cy="5048250"/>
          </a:xfrm>
          <a:prstGeom prst="rect">
            <a:avLst/>
          </a:prstGeom>
        </p:spPr>
      </p:pic>
      <p:sp>
        <p:nvSpPr>
          <p:cNvPr id="4" name="Date Placeholder 3"/>
          <p:cNvSpPr>
            <a:spLocks noGrp="1"/>
          </p:cNvSpPr>
          <p:nvPr>
            <p:ph type="dt" sz="half" idx="10"/>
          </p:nvPr>
        </p:nvSpPr>
        <p:spPr/>
        <p:txBody>
          <a:bodyPr/>
          <a:lstStyle/>
          <a:p>
            <a:pPr>
              <a:defRPr/>
            </a:pPr>
            <a:r>
              <a:rPr lang="en-US"/>
              <a:t>October 14, 2022</a:t>
            </a:r>
          </a:p>
        </p:txBody>
      </p:sp>
      <p:sp>
        <p:nvSpPr>
          <p:cNvPr id="5" name="Footer Placeholder 4"/>
          <p:cNvSpPr>
            <a:spLocks noGrp="1"/>
          </p:cNvSpPr>
          <p:nvPr>
            <p:ph type="ftr" sz="quarter" idx="11"/>
          </p:nvPr>
        </p:nvSpPr>
        <p:spPr/>
        <p:txBody>
          <a:bodyPr/>
          <a:lstStyle/>
          <a:p>
            <a:pPr>
              <a:defRPr/>
            </a:pPr>
            <a:r>
              <a:rPr lang="en-US"/>
              <a:t>http://hodf.org</a:t>
            </a:r>
          </a:p>
        </p:txBody>
      </p:sp>
      <p:sp>
        <p:nvSpPr>
          <p:cNvPr id="6" name="Slide Number Placeholder 5"/>
          <p:cNvSpPr>
            <a:spLocks noGrp="1"/>
          </p:cNvSpPr>
          <p:nvPr>
            <p:ph type="sldNum" sz="quarter" idx="12"/>
          </p:nvPr>
        </p:nvSpPr>
        <p:spPr/>
        <p:txBody>
          <a:bodyPr/>
          <a:lstStyle/>
          <a:p>
            <a:pPr>
              <a:defRPr/>
            </a:pPr>
            <a:fld id="{EDE35730-8406-495D-95D0-BA17C0CC0054}" type="slidenum">
              <a:rPr lang="en-US" smtClean="0"/>
              <a:pPr>
                <a:defRPr/>
              </a:pPr>
              <a:t>2</a:t>
            </a:fld>
            <a:endParaRPr lang="en-US"/>
          </a:p>
        </p:txBody>
      </p:sp>
      <p:sp>
        <p:nvSpPr>
          <p:cNvPr id="7" name="Rectangle 3"/>
          <p:cNvSpPr txBox="1">
            <a:spLocks noChangeArrowheads="1"/>
          </p:cNvSpPr>
          <p:nvPr/>
        </p:nvSpPr>
        <p:spPr bwMode="auto">
          <a:xfrm>
            <a:off x="342900" y="904875"/>
            <a:ext cx="8458200" cy="4114800"/>
          </a:xfrm>
          <a:prstGeom prst="rect">
            <a:avLst/>
          </a:prstGeom>
          <a:noFill/>
          <a:ln>
            <a:noFill/>
          </a:ln>
          <a:effectLst>
            <a:outerShdw dist="35921" dir="2700000" sx="1000" sy="1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anchor="t" anchorCtr="0" compatLnSpc="1">
            <a:prstTxWarp prst="textNoShape">
              <a:avLst/>
            </a:prstTxWarp>
            <a:scene3d>
              <a:camera prst="orthographicFront"/>
              <a:lightRig rig="threePt" dir="t"/>
            </a:scene3d>
            <a:sp3d extrusionH="57150">
              <a:bevelT w="38100" h="38100"/>
            </a:sp3d>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115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The  Greater Exodus     </a:t>
            </a:r>
          </a:p>
          <a:p>
            <a:pPr marL="0" indent="0" algn="ctr" eaLnBrk="1" hangingPunct="1">
              <a:buNone/>
            </a:pPr>
            <a:r>
              <a:rPr lang="en-US" sz="54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rPr>
              <a:t>Part 1</a:t>
            </a:r>
            <a:endParaRPr lang="en-US" sz="11500" dirty="0">
              <a:solidFill>
                <a:srgbClr val="B7B7B7"/>
              </a:solidFill>
              <a:effectLst>
                <a:outerShdw blurRad="50800" dist="152400" dir="8100000" algn="tr" rotWithShape="0">
                  <a:prstClr val="black">
                    <a:alpha val="40000"/>
                  </a:prst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41255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20</a:t>
            </a:fld>
            <a:endParaRPr lang="en-US" sz="1400"/>
          </a:p>
        </p:txBody>
      </p:sp>
      <p:pic>
        <p:nvPicPr>
          <p:cNvPr id="3" name="Picture 2" descr="manan tree saw">
            <a:extLst>
              <a:ext uri="{FF2B5EF4-FFF2-40B4-BE49-F238E27FC236}">
                <a16:creationId xmlns:a16="http://schemas.microsoft.com/office/drawing/2014/main" id="{5D29353E-E352-9A27-8EA1-8F4FE142E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 y="0"/>
            <a:ext cx="9142857" cy="6248399"/>
          </a:xfrm>
          <a:prstGeom prst="rect">
            <a:avLst/>
          </a:prstGeom>
        </p:spPr>
      </p:pic>
    </p:spTree>
    <p:extLst>
      <p:ext uri="{BB962C8B-B14F-4D97-AF65-F5344CB8AC3E}">
        <p14:creationId xmlns:p14="http://schemas.microsoft.com/office/powerpoint/2010/main" val="3338578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21</a:t>
            </a:fld>
            <a:endParaRPr lang="en-US" sz="1400"/>
          </a:p>
        </p:txBody>
      </p:sp>
      <p:pic>
        <p:nvPicPr>
          <p:cNvPr id="3" name="Picture 2" descr="logl">
            <a:extLst>
              <a:ext uri="{FF2B5EF4-FFF2-40B4-BE49-F238E27FC236}">
                <a16:creationId xmlns:a16="http://schemas.microsoft.com/office/drawing/2014/main" id="{D638EF07-4A86-B57D-AC7E-3073123FC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5400"/>
            <a:ext cx="9144000" cy="7467600"/>
          </a:xfrm>
          <a:prstGeom prst="rect">
            <a:avLst/>
          </a:prstGeom>
        </p:spPr>
      </p:pic>
    </p:spTree>
    <p:extLst>
      <p:ext uri="{BB962C8B-B14F-4D97-AF65-F5344CB8AC3E}">
        <p14:creationId xmlns:p14="http://schemas.microsoft.com/office/powerpoint/2010/main" val="3712245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22</a:t>
            </a:fld>
            <a:endParaRPr lang="en-US" sz="1400"/>
          </a:p>
        </p:txBody>
      </p:sp>
      <p:pic>
        <p:nvPicPr>
          <p:cNvPr id="3" name="Picture 2" descr="Text&#10;&#10;Description automatically generated">
            <a:extLst>
              <a:ext uri="{FF2B5EF4-FFF2-40B4-BE49-F238E27FC236}">
                <a16:creationId xmlns:a16="http://schemas.microsoft.com/office/drawing/2014/main" id="{A2C26E2E-7A35-2C8F-053E-A8AA18C8D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248400"/>
          </a:xfrm>
          <a:prstGeom prst="rect">
            <a:avLst/>
          </a:prstGeom>
        </p:spPr>
      </p:pic>
    </p:spTree>
    <p:extLst>
      <p:ext uri="{BB962C8B-B14F-4D97-AF65-F5344CB8AC3E}">
        <p14:creationId xmlns:p14="http://schemas.microsoft.com/office/powerpoint/2010/main" val="305608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23</a:t>
            </a:fld>
            <a:endParaRPr lang="en-US" sz="1400"/>
          </a:p>
        </p:txBody>
      </p:sp>
      <p:pic>
        <p:nvPicPr>
          <p:cNvPr id="3" name="Picture 2" descr="A picture containing text, nature, fireplace&#10;&#10;Description automatically generated">
            <a:extLst>
              <a:ext uri="{FF2B5EF4-FFF2-40B4-BE49-F238E27FC236}">
                <a16:creationId xmlns:a16="http://schemas.microsoft.com/office/drawing/2014/main" id="{D8150FEA-A81F-9810-2A0A-0B6804727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spTree>
    <p:extLst>
      <p:ext uri="{BB962C8B-B14F-4D97-AF65-F5344CB8AC3E}">
        <p14:creationId xmlns:p14="http://schemas.microsoft.com/office/powerpoint/2010/main" val="339507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24</a:t>
            </a:fld>
            <a:endParaRPr lang="en-US" sz="1400"/>
          </a:p>
        </p:txBody>
      </p:sp>
      <p:pic>
        <p:nvPicPr>
          <p:cNvPr id="5" name="Picture 4" descr="A picture containing text, nature&#10;&#10;Description automatically generated">
            <a:extLst>
              <a:ext uri="{FF2B5EF4-FFF2-40B4-BE49-F238E27FC236}">
                <a16:creationId xmlns:a16="http://schemas.microsoft.com/office/drawing/2014/main" id="{0172EAE7-055B-21FC-704A-ED58E1FA1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spTree>
    <p:extLst>
      <p:ext uri="{BB962C8B-B14F-4D97-AF65-F5344CB8AC3E}">
        <p14:creationId xmlns:p14="http://schemas.microsoft.com/office/powerpoint/2010/main" val="213572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t>Ezekiel 20:1-4 Some elders went to visit Ezekiel to inquire of the Almighty</a:t>
            </a:r>
          </a:p>
          <a:p>
            <a:r>
              <a:rPr lang="en-US" dirty="0"/>
              <a:t>Yahweh refused to be inquired of…</a:t>
            </a:r>
          </a:p>
          <a:p>
            <a:r>
              <a:rPr lang="en-US" dirty="0"/>
              <a:t>Suggested the elders set about to a </a:t>
            </a:r>
          </a:p>
          <a:p>
            <a:r>
              <a:rPr lang="en-US" dirty="0"/>
              <a:t>Critical Self-evaluation</a:t>
            </a:r>
          </a:p>
          <a:p>
            <a:r>
              <a:rPr lang="en-US" dirty="0"/>
              <a:t>“Cause them to know their abominations” and (v30) “Are you defiling yourselves the way your ancestors did?”</a:t>
            </a:r>
          </a:p>
        </p:txBody>
      </p:sp>
    </p:spTree>
    <p:extLst>
      <p:ext uri="{BB962C8B-B14F-4D97-AF65-F5344CB8AC3E}">
        <p14:creationId xmlns:p14="http://schemas.microsoft.com/office/powerpoint/2010/main" val="281596129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t>Story of election and salvation or a story of apostasy?</a:t>
            </a:r>
          </a:p>
          <a:p>
            <a:r>
              <a:rPr lang="en-US" dirty="0"/>
              <a:t>?</a:t>
            </a:r>
            <a:r>
              <a:rPr lang="en-US" dirty="0">
                <a:solidFill>
                  <a:srgbClr val="FFFF00"/>
                </a:solidFill>
              </a:rPr>
              <a:t>TRUE|FALSE</a:t>
            </a:r>
            <a:r>
              <a:rPr lang="en-US" dirty="0"/>
              <a:t>? - Instead of accepting their role as benefactors and agents of Yahweh’s honor, they have brought shame to the divine name by running after other gods.</a:t>
            </a:r>
          </a:p>
          <a:p>
            <a:r>
              <a:rPr lang="en-US" dirty="0"/>
              <a:t>With this type of behavior, Israel’s history must end in punishment unless…</a:t>
            </a:r>
          </a:p>
        </p:txBody>
      </p:sp>
    </p:spTree>
    <p:extLst>
      <p:ext uri="{BB962C8B-B14F-4D97-AF65-F5344CB8AC3E}">
        <p14:creationId xmlns:p14="http://schemas.microsoft.com/office/powerpoint/2010/main" val="202497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t>God steps up and puts an end to the wash, rinse, repeat cycle.</a:t>
            </a:r>
          </a:p>
          <a:p>
            <a:r>
              <a:rPr lang="en-US" dirty="0"/>
              <a:t>Might this begin, like Mark Twain said, when enough “Bad Decisions” have been made?</a:t>
            </a:r>
          </a:p>
          <a:p>
            <a:r>
              <a:rPr lang="en-US" dirty="0"/>
              <a:t>The Historical Outline in 6 parts</a:t>
            </a:r>
          </a:p>
          <a:p>
            <a:endParaRPr lang="en-US" dirty="0"/>
          </a:p>
        </p:txBody>
      </p:sp>
    </p:spTree>
    <p:extLst>
      <p:ext uri="{BB962C8B-B14F-4D97-AF65-F5344CB8AC3E}">
        <p14:creationId xmlns:p14="http://schemas.microsoft.com/office/powerpoint/2010/main" val="38008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8077200" cy="4648200"/>
          </a:xfrm>
        </p:spPr>
        <p:txBody>
          <a:bodyPr/>
          <a:lstStyle/>
          <a:p>
            <a:r>
              <a:rPr lang="en-US" sz="2800" dirty="0">
                <a:solidFill>
                  <a:srgbClr val="FFFF00"/>
                </a:solidFill>
              </a:rPr>
              <a:t>Israel’s rebellion in the distant past</a:t>
            </a:r>
          </a:p>
          <a:p>
            <a:r>
              <a:rPr lang="en-US" sz="2800" dirty="0"/>
              <a:t>Phase I: Israel in Egypt</a:t>
            </a:r>
          </a:p>
          <a:p>
            <a:r>
              <a:rPr lang="en-US" sz="2800" dirty="0"/>
              <a:t>Phase II: Israel in the desert (1</a:t>
            </a:r>
            <a:r>
              <a:rPr lang="en-US" sz="2800" baseline="30000" dirty="0"/>
              <a:t>st</a:t>
            </a:r>
            <a:r>
              <a:rPr lang="en-US" sz="2800" dirty="0"/>
              <a:t> generation)</a:t>
            </a:r>
          </a:p>
          <a:p>
            <a:r>
              <a:rPr lang="en-US" sz="2800" dirty="0"/>
              <a:t>Phase III: Israel in the desert (2</a:t>
            </a:r>
            <a:r>
              <a:rPr lang="en-US" sz="2800" baseline="30000" dirty="0"/>
              <a:t>nd</a:t>
            </a:r>
            <a:r>
              <a:rPr lang="en-US" sz="2800" dirty="0"/>
              <a:t> generation)</a:t>
            </a:r>
          </a:p>
          <a:p>
            <a:r>
              <a:rPr lang="en-US" sz="2800" dirty="0">
                <a:solidFill>
                  <a:srgbClr val="FFFF00"/>
                </a:solidFill>
              </a:rPr>
              <a:t>Israel’s rebellion in the recent past</a:t>
            </a:r>
          </a:p>
          <a:p>
            <a:r>
              <a:rPr lang="en-US" sz="2800" dirty="0"/>
              <a:t>Phase IV: Israel in the land</a:t>
            </a:r>
          </a:p>
          <a:p>
            <a:r>
              <a:rPr lang="en-US" sz="2800" dirty="0"/>
              <a:t>Phase V: Israel in Exile</a:t>
            </a:r>
          </a:p>
          <a:p>
            <a:r>
              <a:rPr lang="en-US" sz="2800" dirty="0">
                <a:solidFill>
                  <a:srgbClr val="FFFF00"/>
                </a:solidFill>
              </a:rPr>
              <a:t>Israel’s future transformation</a:t>
            </a:r>
          </a:p>
          <a:p>
            <a:r>
              <a:rPr lang="en-US" sz="2800" dirty="0"/>
              <a:t>Phase VI: Israel in the desert of the peoples</a:t>
            </a:r>
          </a:p>
        </p:txBody>
      </p:sp>
    </p:spTree>
    <p:extLst>
      <p:ext uri="{BB962C8B-B14F-4D97-AF65-F5344CB8AC3E}">
        <p14:creationId xmlns:p14="http://schemas.microsoft.com/office/powerpoint/2010/main" val="29860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 calcmode="lin" valueType="num">
                                      <p:cBhvr>
                                        <p:cTn id="56"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10">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
                                            <p:txEl>
                                              <p:pRg st="8" end="8"/>
                                            </p:txEl>
                                          </p:spTgt>
                                        </p:tgtEl>
                                        <p:attrNameLst>
                                          <p:attrName>style.visibility</p:attrName>
                                        </p:attrNameLst>
                                      </p:cBhvr>
                                      <p:to>
                                        <p:strVal val="visible"/>
                                      </p:to>
                                    </p:set>
                                    <p:anim calcmode="lin" valueType="num">
                                      <p:cBhvr>
                                        <p:cTn id="63" dur="500" fill="hold"/>
                                        <p:tgtEl>
                                          <p:spTgt spid="10">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10">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29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Phase I: Israel in Egypt</a:t>
            </a:r>
            <a:r>
              <a:rPr lang="en-US" dirty="0"/>
              <a:t> 4-9</a:t>
            </a:r>
          </a:p>
          <a:p>
            <a:r>
              <a:rPr lang="en-US" dirty="0"/>
              <a:t>6 In the day that I chose Israel, I said, “Cast ye away every man the abominations of his eyes, and defile not yourselves with the idols of Egypt:” </a:t>
            </a:r>
          </a:p>
          <a:p>
            <a:r>
              <a:rPr lang="en-US" dirty="0"/>
              <a:t>7 But they rebelled against me, so</a:t>
            </a:r>
          </a:p>
          <a:p>
            <a:r>
              <a:rPr lang="en-US" dirty="0"/>
              <a:t>8 I decided to pour out my wrath on them.</a:t>
            </a:r>
          </a:p>
          <a:p>
            <a:r>
              <a:rPr lang="en-US" dirty="0"/>
              <a:t>9 But then, I changed my mind.</a:t>
            </a:r>
          </a:p>
          <a:p>
            <a:endParaRPr lang="en-US" dirty="0"/>
          </a:p>
          <a:p>
            <a:endParaRPr lang="en-US" dirty="0"/>
          </a:p>
        </p:txBody>
      </p:sp>
    </p:spTree>
    <p:extLst>
      <p:ext uri="{BB962C8B-B14F-4D97-AF65-F5344CB8AC3E}">
        <p14:creationId xmlns:p14="http://schemas.microsoft.com/office/powerpoint/2010/main" val="35376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On Tap…</a:t>
            </a:r>
          </a:p>
        </p:txBody>
      </p:sp>
      <p:sp>
        <p:nvSpPr>
          <p:cNvPr id="10" name="Content Placeholder 6"/>
          <p:cNvSpPr>
            <a:spLocks noGrp="1"/>
          </p:cNvSpPr>
          <p:nvPr>
            <p:ph idx="1"/>
          </p:nvPr>
        </p:nvSpPr>
        <p:spPr>
          <a:xfrm>
            <a:off x="685800" y="1295400"/>
            <a:ext cx="7772400" cy="4648200"/>
          </a:xfrm>
        </p:spPr>
        <p:txBody>
          <a:bodyPr/>
          <a:lstStyle/>
          <a:p>
            <a:r>
              <a:rPr lang="en-US" dirty="0"/>
              <a:t>What does that mean?</a:t>
            </a:r>
          </a:p>
          <a:p>
            <a:r>
              <a:rPr lang="en-US" dirty="0"/>
              <a:t>“The Regathering of the scattered exiles”</a:t>
            </a:r>
          </a:p>
          <a:p>
            <a:r>
              <a:rPr lang="en-US" dirty="0"/>
              <a:t>“I shall scatter”</a:t>
            </a:r>
          </a:p>
          <a:p>
            <a:r>
              <a:rPr lang="en-US" dirty="0"/>
              <a:t>Decision Making</a:t>
            </a:r>
          </a:p>
          <a:p>
            <a:r>
              <a:rPr lang="en-US" dirty="0"/>
              <a:t>History of Israel</a:t>
            </a:r>
          </a:p>
          <a:p>
            <a:r>
              <a:rPr lang="en-US" dirty="0"/>
              <a:t>Deuteronomy 30:1-10</a:t>
            </a:r>
          </a:p>
        </p:txBody>
      </p:sp>
    </p:spTree>
    <p:extLst>
      <p:ext uri="{BB962C8B-B14F-4D97-AF65-F5344CB8AC3E}">
        <p14:creationId xmlns:p14="http://schemas.microsoft.com/office/powerpoint/2010/main" val="257116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tos_swoosh_57.wav"/>
          </p:stSnd>
        </p:sndAc>
      </p:transition>
    </mc:Choice>
    <mc:Fallback xmlns="">
      <p:transition spd="slow">
        <p:fade/>
        <p:sndAc>
          <p:stSnd>
            <p:snd r:embed="rId5" name="tos_swoosh_57.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sz="2800" dirty="0">
                <a:solidFill>
                  <a:srgbClr val="FFFF00"/>
                </a:solidFill>
              </a:rPr>
              <a:t>Phase II: Israel in the desert (1</a:t>
            </a:r>
            <a:r>
              <a:rPr lang="en-US" sz="2800" baseline="30000" dirty="0">
                <a:solidFill>
                  <a:srgbClr val="FFFF00"/>
                </a:solidFill>
              </a:rPr>
              <a:t>st</a:t>
            </a:r>
            <a:r>
              <a:rPr lang="en-US" sz="2800" dirty="0">
                <a:solidFill>
                  <a:srgbClr val="FFFF00"/>
                </a:solidFill>
              </a:rPr>
              <a:t> gen.) </a:t>
            </a:r>
            <a:r>
              <a:rPr lang="en-US" sz="2800" dirty="0"/>
              <a:t>10-17</a:t>
            </a:r>
          </a:p>
          <a:p>
            <a:r>
              <a:rPr lang="en-US" sz="2800" dirty="0"/>
              <a:t>10 Wherefore, I caused them to go forth out of the land of Egypt and brought them into the wilderness.</a:t>
            </a:r>
          </a:p>
          <a:p>
            <a:r>
              <a:rPr lang="en-US" sz="2800" dirty="0"/>
              <a:t>11 I gave them statues and judgments </a:t>
            </a:r>
          </a:p>
          <a:p>
            <a:r>
              <a:rPr lang="en-US" sz="2800" dirty="0"/>
              <a:t>12 I gave them My Sabbaths</a:t>
            </a:r>
          </a:p>
          <a:p>
            <a:r>
              <a:rPr lang="en-US" sz="2800" dirty="0"/>
              <a:t>13a But Israel rebelled against me, so</a:t>
            </a:r>
          </a:p>
          <a:p>
            <a:r>
              <a:rPr lang="en-US" sz="2800" dirty="0"/>
              <a:t>13b I decided to pour out my wrath on them.</a:t>
            </a:r>
          </a:p>
          <a:p>
            <a:r>
              <a:rPr lang="en-US" sz="2800" dirty="0"/>
              <a:t>14 But then, I changed my mind.</a:t>
            </a:r>
          </a:p>
        </p:txBody>
      </p:sp>
    </p:spTree>
    <p:extLst>
      <p:ext uri="{BB962C8B-B14F-4D97-AF65-F5344CB8AC3E}">
        <p14:creationId xmlns:p14="http://schemas.microsoft.com/office/powerpoint/2010/main" val="8596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sz="3100" dirty="0">
                <a:solidFill>
                  <a:srgbClr val="FFFF00"/>
                </a:solidFill>
              </a:rPr>
              <a:t>Phase III: Israel in the desert (2</a:t>
            </a:r>
            <a:r>
              <a:rPr lang="en-US" sz="3100" baseline="30000" dirty="0">
                <a:solidFill>
                  <a:srgbClr val="FFFF00"/>
                </a:solidFill>
              </a:rPr>
              <a:t>nd</a:t>
            </a:r>
            <a:r>
              <a:rPr lang="en-US" sz="3100" dirty="0">
                <a:solidFill>
                  <a:srgbClr val="FFFF00"/>
                </a:solidFill>
              </a:rPr>
              <a:t> gen.) </a:t>
            </a:r>
            <a:r>
              <a:rPr lang="en-US" sz="3100" dirty="0"/>
              <a:t>18-26</a:t>
            </a:r>
          </a:p>
          <a:p>
            <a:r>
              <a:rPr lang="en-US" dirty="0"/>
              <a:t>18 But I said unto their children in the wilderness, “Walk ye not in the statutes of your fathers, neither observe their judgments, nor defile yourselves with their idols: </a:t>
            </a:r>
          </a:p>
          <a:p>
            <a:r>
              <a:rPr lang="en-US" dirty="0"/>
              <a:t>20 </a:t>
            </a:r>
            <a:r>
              <a:rPr lang="en-US" sz="3600" dirty="0"/>
              <a:t>And hallow my sabbaths…”</a:t>
            </a:r>
            <a:endParaRPr lang="en-US" dirty="0"/>
          </a:p>
        </p:txBody>
      </p:sp>
    </p:spTree>
    <p:extLst>
      <p:ext uri="{BB962C8B-B14F-4D97-AF65-F5344CB8AC3E}">
        <p14:creationId xmlns:p14="http://schemas.microsoft.com/office/powerpoint/2010/main" val="401401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sz="3100" dirty="0">
                <a:solidFill>
                  <a:srgbClr val="FFFF00"/>
                </a:solidFill>
              </a:rPr>
              <a:t>Phase III: Israel in the desert (2</a:t>
            </a:r>
            <a:r>
              <a:rPr lang="en-US" sz="3100" baseline="30000" dirty="0">
                <a:solidFill>
                  <a:srgbClr val="FFFF00"/>
                </a:solidFill>
              </a:rPr>
              <a:t>nd</a:t>
            </a:r>
            <a:r>
              <a:rPr lang="en-US" sz="3100" dirty="0">
                <a:solidFill>
                  <a:srgbClr val="FFFF00"/>
                </a:solidFill>
              </a:rPr>
              <a:t> gen.) </a:t>
            </a:r>
            <a:r>
              <a:rPr lang="en-US" sz="3100" dirty="0"/>
              <a:t>18-26</a:t>
            </a:r>
          </a:p>
          <a:p>
            <a:r>
              <a:rPr lang="en-US" dirty="0"/>
              <a:t>21a Notwithstanding the children rebelled against me, so</a:t>
            </a:r>
          </a:p>
          <a:p>
            <a:r>
              <a:rPr lang="en-US" dirty="0"/>
              <a:t>21b I decided to pour out my wrath on them.</a:t>
            </a:r>
            <a:endParaRPr lang="en-US" sz="3100" dirty="0"/>
          </a:p>
          <a:p>
            <a:r>
              <a:rPr lang="en-US" dirty="0"/>
              <a:t>22 But then, I changed my mind.</a:t>
            </a:r>
            <a:endParaRPr lang="en-US" sz="3100" dirty="0"/>
          </a:p>
        </p:txBody>
      </p:sp>
    </p:spTree>
    <p:extLst>
      <p:ext uri="{BB962C8B-B14F-4D97-AF65-F5344CB8AC3E}">
        <p14:creationId xmlns:p14="http://schemas.microsoft.com/office/powerpoint/2010/main" val="16577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Phase IV: Israel in the land </a:t>
            </a:r>
            <a:r>
              <a:rPr lang="en-US" dirty="0"/>
              <a:t>27-30</a:t>
            </a:r>
          </a:p>
          <a:p>
            <a:r>
              <a:rPr lang="en-US" dirty="0"/>
              <a:t>27 Yet in this your fathers have blasphemed Me; in that they have committed a trespass against Me.</a:t>
            </a:r>
          </a:p>
        </p:txBody>
      </p:sp>
    </p:spTree>
    <p:extLst>
      <p:ext uri="{BB962C8B-B14F-4D97-AF65-F5344CB8AC3E}">
        <p14:creationId xmlns:p14="http://schemas.microsoft.com/office/powerpoint/2010/main" val="255379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Phase V: Israel in exile </a:t>
            </a:r>
            <a:r>
              <a:rPr lang="en-US" dirty="0"/>
              <a:t>30-31</a:t>
            </a:r>
          </a:p>
          <a:p>
            <a:r>
              <a:rPr lang="en-US" dirty="0"/>
              <a:t>30 Are you defiling yourselves the way your ancestors did?</a:t>
            </a:r>
          </a:p>
          <a:p>
            <a:r>
              <a:rPr lang="en-US" dirty="0"/>
              <a:t>31 As I live, saith Yahweh Elohim, I will not be inquired of by you!</a:t>
            </a:r>
            <a:endParaRPr lang="en-US" sz="3100" dirty="0"/>
          </a:p>
        </p:txBody>
      </p:sp>
    </p:spTree>
    <p:extLst>
      <p:ext uri="{BB962C8B-B14F-4D97-AF65-F5344CB8AC3E}">
        <p14:creationId xmlns:p14="http://schemas.microsoft.com/office/powerpoint/2010/main" val="1767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Phase VI: Israel in the desert of the peoples </a:t>
            </a:r>
            <a:r>
              <a:rPr lang="en-US" dirty="0"/>
              <a:t>32-38</a:t>
            </a:r>
          </a:p>
          <a:p>
            <a:r>
              <a:rPr lang="en-US" dirty="0"/>
              <a:t>32 And that which cometh into your mind shall not be at all, that ye say, “We will be as the heathen, as the families of the nations, to serve wood and stone.”</a:t>
            </a:r>
          </a:p>
          <a:p>
            <a:r>
              <a:rPr lang="en-US" dirty="0"/>
              <a:t>33 As I live, saith Yahweh Elohim, I will rule over you!</a:t>
            </a:r>
            <a:endParaRPr lang="en-US" sz="3100" dirty="0"/>
          </a:p>
        </p:txBody>
      </p:sp>
    </p:spTree>
    <p:extLst>
      <p:ext uri="{BB962C8B-B14F-4D97-AF65-F5344CB8AC3E}">
        <p14:creationId xmlns:p14="http://schemas.microsoft.com/office/powerpoint/2010/main" val="22500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Phase VI: Israel in the desert of the peoples </a:t>
            </a:r>
            <a:r>
              <a:rPr lang="en-US" dirty="0"/>
              <a:t>32-38</a:t>
            </a:r>
          </a:p>
          <a:p>
            <a:r>
              <a:rPr lang="en-US" dirty="0"/>
              <a:t>34 I will bring you out from the people, and will gather you out of the nations wherein ye are scattered…</a:t>
            </a:r>
          </a:p>
          <a:p>
            <a:r>
              <a:rPr lang="en-US" dirty="0"/>
              <a:t>35 And I will bring you into the wilderness of the people, and there will I plead with you face to face.</a:t>
            </a:r>
          </a:p>
        </p:txBody>
      </p:sp>
    </p:spTree>
    <p:extLst>
      <p:ext uri="{BB962C8B-B14F-4D97-AF65-F5344CB8AC3E}">
        <p14:creationId xmlns:p14="http://schemas.microsoft.com/office/powerpoint/2010/main" val="190015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Phase VI: Israel in the desert of the peoples </a:t>
            </a:r>
            <a:r>
              <a:rPr lang="en-US" dirty="0"/>
              <a:t>32-38</a:t>
            </a:r>
          </a:p>
          <a:p>
            <a:r>
              <a:rPr lang="en-US" dirty="0"/>
              <a:t>37 I will cause you to pass under the rod, and I will bring you into the bond of the covenant:</a:t>
            </a:r>
          </a:p>
          <a:p>
            <a:r>
              <a:rPr lang="en-US" dirty="0"/>
              <a:t>38 And I will purge out from among you the rebels, and them that transgress against me.</a:t>
            </a:r>
          </a:p>
        </p:txBody>
      </p:sp>
    </p:spTree>
    <p:extLst>
      <p:ext uri="{BB962C8B-B14F-4D97-AF65-F5344CB8AC3E}">
        <p14:creationId xmlns:p14="http://schemas.microsoft.com/office/powerpoint/2010/main" val="273267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Israel in the Millennium Kingdom </a:t>
            </a:r>
            <a:r>
              <a:rPr lang="en-US" dirty="0"/>
              <a:t>42-49</a:t>
            </a:r>
          </a:p>
          <a:p>
            <a:r>
              <a:rPr lang="en-US" dirty="0"/>
              <a:t>42 And ye shall know that I </a:t>
            </a:r>
            <a:r>
              <a:rPr lang="en-US" i="1" dirty="0"/>
              <a:t>am </a:t>
            </a:r>
            <a:r>
              <a:rPr lang="en-US" dirty="0"/>
              <a:t>Yahweh, when I shall bring you into the land of Israel, into the country </a:t>
            </a:r>
            <a:r>
              <a:rPr lang="en-US" i="1" dirty="0"/>
              <a:t>for </a:t>
            </a:r>
            <a:r>
              <a:rPr lang="en-US" dirty="0"/>
              <a:t>the which I took an oath to give it to your fathers.</a:t>
            </a:r>
          </a:p>
        </p:txBody>
      </p:sp>
    </p:spTree>
    <p:extLst>
      <p:ext uri="{BB962C8B-B14F-4D97-AF65-F5344CB8AC3E}">
        <p14:creationId xmlns:p14="http://schemas.microsoft.com/office/powerpoint/2010/main" val="826599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39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Israel in the Millennium Kingdom </a:t>
            </a:r>
            <a:r>
              <a:rPr lang="en-US" dirty="0"/>
              <a:t>42-49</a:t>
            </a:r>
          </a:p>
          <a:p>
            <a:r>
              <a:rPr lang="en-US" dirty="0"/>
              <a:t>43 And there shall ye remember your ways, and all your doings, wherein ye have been defiled; and ye shall loathe yourselves in your own sight for all your evils that ye have committed against Me.</a:t>
            </a:r>
          </a:p>
        </p:txBody>
      </p:sp>
    </p:spTree>
    <p:extLst>
      <p:ext uri="{BB962C8B-B14F-4D97-AF65-F5344CB8AC3E}">
        <p14:creationId xmlns:p14="http://schemas.microsoft.com/office/powerpoint/2010/main" val="37912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Greater Exodus </a:t>
            </a:r>
          </a:p>
        </p:txBody>
      </p:sp>
      <p:sp>
        <p:nvSpPr>
          <p:cNvPr id="10" name="Content Placeholder 6"/>
          <p:cNvSpPr>
            <a:spLocks noGrp="1"/>
          </p:cNvSpPr>
          <p:nvPr>
            <p:ph idx="1"/>
          </p:nvPr>
        </p:nvSpPr>
        <p:spPr>
          <a:xfrm>
            <a:off x="685800" y="1295400"/>
            <a:ext cx="7772400" cy="4648200"/>
          </a:xfrm>
        </p:spPr>
        <p:txBody>
          <a:bodyPr/>
          <a:lstStyle/>
          <a:p>
            <a:r>
              <a:rPr lang="en-US" dirty="0"/>
              <a:t>Jeremiah16:14-15</a:t>
            </a:r>
          </a:p>
          <a:p>
            <a:r>
              <a:rPr lang="en-US" dirty="0"/>
              <a:t>It shall no longer be said, “As Yahweh lives who brought up the people of Israel out of the land of Egypt,” but “As Yahweh lives who brought up the people of Israel out of the north country and out of all the countries where he had driven them.” </a:t>
            </a:r>
          </a:p>
          <a:p>
            <a:r>
              <a:rPr lang="en-US" dirty="0"/>
              <a:t>For I will bring them back to their own land that I gave to their fathers.</a:t>
            </a:r>
          </a:p>
        </p:txBody>
      </p:sp>
    </p:spTree>
    <p:extLst>
      <p:ext uri="{BB962C8B-B14F-4D97-AF65-F5344CB8AC3E}">
        <p14:creationId xmlns:p14="http://schemas.microsoft.com/office/powerpoint/2010/main" val="1758505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History of Israel </a:t>
            </a:r>
          </a:p>
        </p:txBody>
      </p:sp>
      <p:sp>
        <p:nvSpPr>
          <p:cNvPr id="10" name="Content Placeholder 6"/>
          <p:cNvSpPr>
            <a:spLocks noGrp="1"/>
          </p:cNvSpPr>
          <p:nvPr>
            <p:ph idx="1"/>
          </p:nvPr>
        </p:nvSpPr>
        <p:spPr>
          <a:xfrm>
            <a:off x="685800" y="1295400"/>
            <a:ext cx="7772400" cy="4648200"/>
          </a:xfrm>
        </p:spPr>
        <p:txBody>
          <a:bodyPr/>
          <a:lstStyle/>
          <a:p>
            <a:r>
              <a:rPr lang="en-US" dirty="0">
                <a:solidFill>
                  <a:srgbClr val="FFFF00"/>
                </a:solidFill>
              </a:rPr>
              <a:t>Israel in the Millennium Kingdom </a:t>
            </a:r>
            <a:r>
              <a:rPr lang="en-US" dirty="0"/>
              <a:t>42-49</a:t>
            </a:r>
          </a:p>
          <a:p>
            <a:r>
              <a:rPr lang="en-US" dirty="0"/>
              <a:t>As a list:</a:t>
            </a:r>
          </a:p>
          <a:p>
            <a:r>
              <a:rPr lang="en-US" dirty="0"/>
              <a:t>There shall ye remember your ways,</a:t>
            </a:r>
          </a:p>
          <a:p>
            <a:r>
              <a:rPr lang="en-US" dirty="0"/>
              <a:t>There shall ye remember all your doings, wherein ye have been defiled; </a:t>
            </a:r>
          </a:p>
          <a:p>
            <a:r>
              <a:rPr lang="en-US" dirty="0"/>
              <a:t>Ye shall loathe yourselves in your own sight for all your evils that ye have committed against Me.</a:t>
            </a:r>
          </a:p>
        </p:txBody>
      </p:sp>
    </p:spTree>
    <p:extLst>
      <p:ext uri="{BB962C8B-B14F-4D97-AF65-F5344CB8AC3E}">
        <p14:creationId xmlns:p14="http://schemas.microsoft.com/office/powerpoint/2010/main" val="237574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 calcmode="lin" valueType="num">
                                      <p:cBhvr>
                                        <p:cTn id="14"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p:cTn id="21"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 calcmode="lin" valueType="num">
                                      <p:cBhvr>
                                        <p:cTn id="28"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dirty="0"/>
              <a:t>V1 And it shall come to pass, when all these things are come upon thee, the blessing and the curse, which I have set before thee, and </a:t>
            </a:r>
          </a:p>
          <a:p>
            <a:r>
              <a:rPr lang="en-US" dirty="0">
                <a:solidFill>
                  <a:srgbClr val="FFFF00"/>
                </a:solidFill>
              </a:rPr>
              <a:t>thou shalt call </a:t>
            </a:r>
            <a:r>
              <a:rPr lang="en-US" i="1" dirty="0">
                <a:solidFill>
                  <a:srgbClr val="FFFF00"/>
                </a:solidFill>
              </a:rPr>
              <a:t>them </a:t>
            </a:r>
            <a:r>
              <a:rPr lang="en-US" dirty="0">
                <a:solidFill>
                  <a:srgbClr val="FFFF00"/>
                </a:solidFill>
              </a:rPr>
              <a:t>to mind among all the nations</a:t>
            </a:r>
            <a:r>
              <a:rPr lang="en-US" dirty="0"/>
              <a:t>, where Yahweh thy Elohim hath driven thee,</a:t>
            </a:r>
          </a:p>
          <a:p>
            <a:r>
              <a:rPr lang="en-US" dirty="0"/>
              <a:t>Good decisions can follow on Bad decisions</a:t>
            </a:r>
          </a:p>
        </p:txBody>
      </p:sp>
    </p:spTree>
    <p:extLst>
      <p:ext uri="{BB962C8B-B14F-4D97-AF65-F5344CB8AC3E}">
        <p14:creationId xmlns:p14="http://schemas.microsoft.com/office/powerpoint/2010/main" val="3452782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dirty="0"/>
              <a:t>V2 And shalt return unto Yahweh thy Elohim, and shalt obey His voice according to all that I command thee this day, thou and thy children, with all thine heart, and with all thy soul;</a:t>
            </a:r>
          </a:p>
        </p:txBody>
      </p:sp>
    </p:spTree>
    <p:extLst>
      <p:ext uri="{BB962C8B-B14F-4D97-AF65-F5344CB8AC3E}">
        <p14:creationId xmlns:p14="http://schemas.microsoft.com/office/powerpoint/2010/main" val="52425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dirty="0"/>
              <a:t>V3 Then Yahweh thy Elohim will turn thy captivity, and have compassion upon thee, and will return and gather thee from all the nations, whither Yahweh thy Elohim hath scattered thee.</a:t>
            </a:r>
          </a:p>
          <a:p>
            <a:r>
              <a:rPr lang="en-US" dirty="0"/>
              <a:t>V4 If </a:t>
            </a:r>
            <a:r>
              <a:rPr lang="en-US" i="1" dirty="0"/>
              <a:t>any </a:t>
            </a:r>
            <a:r>
              <a:rPr lang="en-US" dirty="0"/>
              <a:t>of thine be driven out unto the outmost </a:t>
            </a:r>
            <a:r>
              <a:rPr lang="en-US" i="1" dirty="0"/>
              <a:t>parts </a:t>
            </a:r>
            <a:r>
              <a:rPr lang="en-US" dirty="0"/>
              <a:t>of heaven, from thence will Yahweh thy Elohim gather thee, and from thence will He fetch thee:</a:t>
            </a:r>
          </a:p>
          <a:p>
            <a:endParaRPr lang="en-US" dirty="0"/>
          </a:p>
          <a:p>
            <a:endParaRPr lang="en-US" dirty="0"/>
          </a:p>
        </p:txBody>
      </p:sp>
    </p:spTree>
    <p:extLst>
      <p:ext uri="{BB962C8B-B14F-4D97-AF65-F5344CB8AC3E}">
        <p14:creationId xmlns:p14="http://schemas.microsoft.com/office/powerpoint/2010/main" val="7972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sz="3150" dirty="0"/>
              <a:t>V5 And Yahweh thy Elohim will bring thee into the land which thy fathers possessed, and thou shalt possess it; and He will do thee good and multiply thee above thy fathers.</a:t>
            </a:r>
          </a:p>
          <a:p>
            <a:r>
              <a:rPr lang="en-US" sz="3150" dirty="0"/>
              <a:t>V6 And Yahweh thy Elohim will circumcise thine heart, and the heart of thy seed, to love Yahweh thy Elohim with all thine heart, and with all thy soul, that thou mayest live.</a:t>
            </a:r>
          </a:p>
        </p:txBody>
      </p:sp>
    </p:spTree>
    <p:extLst>
      <p:ext uri="{BB962C8B-B14F-4D97-AF65-F5344CB8AC3E}">
        <p14:creationId xmlns:p14="http://schemas.microsoft.com/office/powerpoint/2010/main" val="8882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dirty="0"/>
              <a:t>V7 And Yahweh thy Elohim will put all these curses upon thine enemies, and on them that hate thee, which persecuted thee.</a:t>
            </a:r>
          </a:p>
          <a:p>
            <a:r>
              <a:rPr lang="en-US" dirty="0"/>
              <a:t>V8 And thou shalt return and obey the voice of Yahweh and do all His commandments which I command thee this day.</a:t>
            </a:r>
          </a:p>
        </p:txBody>
      </p:sp>
    </p:spTree>
    <p:extLst>
      <p:ext uri="{BB962C8B-B14F-4D97-AF65-F5344CB8AC3E}">
        <p14:creationId xmlns:p14="http://schemas.microsoft.com/office/powerpoint/2010/main" val="68461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dirty="0"/>
              <a:t>V9 And Yahweh thy Elohim will make thee plenteous in every work of thine hand, in the fruit of thy body, and in the fruit of thy cattle, and in the fruit of thy land, for good: for Yahweh will again rejoice over thee for good, as He rejoiced over thy fathers:</a:t>
            </a:r>
          </a:p>
        </p:txBody>
      </p:sp>
    </p:spTree>
    <p:extLst>
      <p:ext uri="{BB962C8B-B14F-4D97-AF65-F5344CB8AC3E}">
        <p14:creationId xmlns:p14="http://schemas.microsoft.com/office/powerpoint/2010/main" val="74804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Deuteronomy 30</a:t>
            </a:r>
          </a:p>
        </p:txBody>
      </p:sp>
      <p:sp>
        <p:nvSpPr>
          <p:cNvPr id="10" name="Content Placeholder 6"/>
          <p:cNvSpPr>
            <a:spLocks noGrp="1"/>
          </p:cNvSpPr>
          <p:nvPr>
            <p:ph idx="1"/>
          </p:nvPr>
        </p:nvSpPr>
        <p:spPr>
          <a:xfrm>
            <a:off x="685800" y="1295400"/>
            <a:ext cx="7772400" cy="4648200"/>
          </a:xfrm>
        </p:spPr>
        <p:txBody>
          <a:bodyPr/>
          <a:lstStyle/>
          <a:p>
            <a:r>
              <a:rPr lang="en-US" dirty="0"/>
              <a:t>V10 </a:t>
            </a:r>
            <a:r>
              <a:rPr lang="en-US" sz="7200" dirty="0">
                <a:solidFill>
                  <a:srgbClr val="FFFF00"/>
                </a:solidFill>
              </a:rPr>
              <a:t>IF</a:t>
            </a:r>
            <a:r>
              <a:rPr lang="en-US" sz="11500" dirty="0">
                <a:solidFill>
                  <a:srgbClr val="FFFF00"/>
                </a:solidFill>
              </a:rPr>
              <a:t> </a:t>
            </a:r>
            <a:r>
              <a:rPr lang="en-US" dirty="0"/>
              <a:t>thou shalt hearken unto the voice of Yahweh thy Elohim , to keep His commandments and His statutes which are written in this book the Torah, </a:t>
            </a:r>
            <a:r>
              <a:rPr lang="en-US" i="1" dirty="0"/>
              <a:t>and </a:t>
            </a:r>
            <a:r>
              <a:rPr lang="en-US" dirty="0"/>
              <a:t>if thou turn unto Yahweh thy Elohim with all thine heart, and with all thy soul.</a:t>
            </a:r>
          </a:p>
        </p:txBody>
      </p:sp>
    </p:spTree>
    <p:extLst>
      <p:ext uri="{BB962C8B-B14F-4D97-AF65-F5344CB8AC3E}">
        <p14:creationId xmlns:p14="http://schemas.microsoft.com/office/powerpoint/2010/main" val="21762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Corinthians 15</a:t>
            </a:r>
          </a:p>
        </p:txBody>
      </p:sp>
      <p:sp>
        <p:nvSpPr>
          <p:cNvPr id="10" name="Content Placeholder 6"/>
          <p:cNvSpPr>
            <a:spLocks noGrp="1"/>
          </p:cNvSpPr>
          <p:nvPr>
            <p:ph idx="1"/>
          </p:nvPr>
        </p:nvSpPr>
        <p:spPr>
          <a:xfrm>
            <a:off x="685800" y="1295400"/>
            <a:ext cx="7772400" cy="4648200"/>
          </a:xfrm>
        </p:spPr>
        <p:txBody>
          <a:bodyPr/>
          <a:lstStyle/>
          <a:p>
            <a:r>
              <a:rPr lang="en-US" dirty="0"/>
              <a:t>20 But now is Christ risen from the dead, </a:t>
            </a:r>
            <a:r>
              <a:rPr lang="en-US" i="1" dirty="0"/>
              <a:t>and </a:t>
            </a:r>
            <a:r>
              <a:rPr lang="en-US" dirty="0"/>
              <a:t>become the firstfruits of them that sleep.</a:t>
            </a:r>
          </a:p>
          <a:p>
            <a:r>
              <a:rPr lang="en-US" dirty="0"/>
              <a:t>22 For as in Adam all die, even so in Christ shall all be made alive.</a:t>
            </a:r>
          </a:p>
          <a:p>
            <a:r>
              <a:rPr lang="en-US" dirty="0"/>
              <a:t>23 But every man in his own order: Christ the firstfruits; afterward, </a:t>
            </a:r>
            <a:r>
              <a:rPr lang="en-US" dirty="0">
                <a:solidFill>
                  <a:srgbClr val="FFFF00"/>
                </a:solidFill>
              </a:rPr>
              <a:t>they that are Christ’s</a:t>
            </a:r>
            <a:r>
              <a:rPr lang="en-US" dirty="0"/>
              <a:t> at his coming.</a:t>
            </a:r>
          </a:p>
        </p:txBody>
      </p:sp>
    </p:spTree>
    <p:extLst>
      <p:ext uri="{BB962C8B-B14F-4D97-AF65-F5344CB8AC3E}">
        <p14:creationId xmlns:p14="http://schemas.microsoft.com/office/powerpoint/2010/main" val="39515088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49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Matthew 24</a:t>
            </a:r>
          </a:p>
        </p:txBody>
      </p:sp>
      <p:sp>
        <p:nvSpPr>
          <p:cNvPr id="10" name="Content Placeholder 6"/>
          <p:cNvSpPr>
            <a:spLocks noGrp="1"/>
          </p:cNvSpPr>
          <p:nvPr>
            <p:ph idx="1"/>
          </p:nvPr>
        </p:nvSpPr>
        <p:spPr>
          <a:xfrm>
            <a:off x="685800" y="1295400"/>
            <a:ext cx="7772400" cy="4648200"/>
          </a:xfrm>
        </p:spPr>
        <p:txBody>
          <a:bodyPr/>
          <a:lstStyle/>
          <a:p>
            <a:r>
              <a:rPr lang="en-US" dirty="0"/>
              <a:t>3 And as he sat upon the mount of Olives, the disciples came unto him privately, saying, “Tell us, when shall these things be? and what </a:t>
            </a:r>
            <a:r>
              <a:rPr lang="en-US" i="1" dirty="0"/>
              <a:t>shall be </a:t>
            </a:r>
            <a:r>
              <a:rPr lang="en-US" dirty="0">
                <a:solidFill>
                  <a:srgbClr val="FFFF00"/>
                </a:solidFill>
              </a:rPr>
              <a:t>the sign </a:t>
            </a:r>
            <a:r>
              <a:rPr lang="en-US" dirty="0"/>
              <a:t>of thy coming, and of the end of the age?</a:t>
            </a:r>
          </a:p>
          <a:p>
            <a:r>
              <a:rPr lang="en-US" dirty="0"/>
              <a:t>4-29 Many “signs” but not </a:t>
            </a:r>
            <a:r>
              <a:rPr lang="en-US" dirty="0">
                <a:solidFill>
                  <a:srgbClr val="FFFF00"/>
                </a:solidFill>
              </a:rPr>
              <a:t>THE</a:t>
            </a:r>
            <a:r>
              <a:rPr lang="en-US" dirty="0"/>
              <a:t> sign</a:t>
            </a:r>
          </a:p>
        </p:txBody>
      </p:sp>
    </p:spTree>
    <p:extLst>
      <p:ext uri="{BB962C8B-B14F-4D97-AF65-F5344CB8AC3E}">
        <p14:creationId xmlns:p14="http://schemas.microsoft.com/office/powerpoint/2010/main" val="41691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Greater Exodus </a:t>
            </a:r>
          </a:p>
        </p:txBody>
      </p:sp>
      <p:sp>
        <p:nvSpPr>
          <p:cNvPr id="10" name="Content Placeholder 6"/>
          <p:cNvSpPr>
            <a:spLocks noGrp="1"/>
          </p:cNvSpPr>
          <p:nvPr>
            <p:ph idx="1"/>
          </p:nvPr>
        </p:nvSpPr>
        <p:spPr>
          <a:xfrm>
            <a:off x="685800" y="1295400"/>
            <a:ext cx="7772400" cy="4648200"/>
          </a:xfrm>
        </p:spPr>
        <p:txBody>
          <a:bodyPr/>
          <a:lstStyle/>
          <a:p>
            <a:r>
              <a:rPr lang="en-US" dirty="0"/>
              <a:t>“The Regathering of the Scattered Exiles”</a:t>
            </a:r>
          </a:p>
          <a:p>
            <a:r>
              <a:rPr lang="en-US" dirty="0"/>
              <a:t>Jeremiah 16:14-15 vs First Fruits (I Cor. 15)</a:t>
            </a:r>
          </a:p>
          <a:p>
            <a:r>
              <a:rPr lang="en-US" dirty="0"/>
              <a:t>Genesis 15:16b,18</a:t>
            </a:r>
          </a:p>
          <a:p>
            <a:r>
              <a:rPr lang="en-US" dirty="0"/>
              <a:t>…the iniquity of the Amorites </a:t>
            </a:r>
            <a:r>
              <a:rPr lang="en-US" i="1" dirty="0"/>
              <a:t>is </a:t>
            </a:r>
            <a:r>
              <a:rPr lang="en-US" dirty="0"/>
              <a:t>not yet full.</a:t>
            </a:r>
          </a:p>
          <a:p>
            <a:r>
              <a:rPr lang="en-US" dirty="0"/>
              <a:t>18 In the same day Yahweh made a covenant with Abram, saying, “Unto thy seed have I given this land…”</a:t>
            </a:r>
          </a:p>
          <a:p>
            <a:r>
              <a:rPr lang="en-US" dirty="0"/>
              <a:t>But…</a:t>
            </a:r>
          </a:p>
          <a:p>
            <a:endParaRPr lang="en-US" dirty="0"/>
          </a:p>
        </p:txBody>
      </p:sp>
    </p:spTree>
    <p:extLst>
      <p:ext uri="{BB962C8B-B14F-4D97-AF65-F5344CB8AC3E}">
        <p14:creationId xmlns:p14="http://schemas.microsoft.com/office/powerpoint/2010/main" val="30918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50</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Matt. 24 Rev. 6</a:t>
            </a:r>
          </a:p>
        </p:txBody>
      </p:sp>
      <p:sp>
        <p:nvSpPr>
          <p:cNvPr id="10" name="Content Placeholder 6"/>
          <p:cNvSpPr>
            <a:spLocks noGrp="1"/>
          </p:cNvSpPr>
          <p:nvPr>
            <p:ph idx="1"/>
          </p:nvPr>
        </p:nvSpPr>
        <p:spPr>
          <a:xfrm>
            <a:off x="685800" y="1295400"/>
            <a:ext cx="7772400" cy="4648200"/>
          </a:xfrm>
        </p:spPr>
        <p:txBody>
          <a:bodyPr/>
          <a:lstStyle/>
          <a:p>
            <a:r>
              <a:rPr lang="en-US" dirty="0"/>
              <a:t>30 And then shall appear the sign of the Son of man in heaven: and </a:t>
            </a:r>
            <a:r>
              <a:rPr lang="en-US" dirty="0">
                <a:solidFill>
                  <a:srgbClr val="FFFF00"/>
                </a:solidFill>
              </a:rPr>
              <a:t>then shall all the tribes of the earth mourn</a:t>
            </a:r>
            <a:r>
              <a:rPr lang="en-US" dirty="0"/>
              <a:t>, and </a:t>
            </a:r>
            <a:r>
              <a:rPr lang="en-US" u="sng" dirty="0"/>
              <a:t>they shall see the Son of man coming in the clouds of heaven with power and great glory</a:t>
            </a:r>
            <a:r>
              <a:rPr lang="en-US" dirty="0"/>
              <a:t>.</a:t>
            </a:r>
          </a:p>
        </p:txBody>
      </p:sp>
    </p:spTree>
    <p:extLst>
      <p:ext uri="{BB962C8B-B14F-4D97-AF65-F5344CB8AC3E}">
        <p14:creationId xmlns:p14="http://schemas.microsoft.com/office/powerpoint/2010/main" val="20080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51</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Thessalonians 4</a:t>
            </a:r>
          </a:p>
        </p:txBody>
      </p:sp>
      <p:sp>
        <p:nvSpPr>
          <p:cNvPr id="10" name="Content Placeholder 6"/>
          <p:cNvSpPr>
            <a:spLocks noGrp="1"/>
          </p:cNvSpPr>
          <p:nvPr>
            <p:ph idx="1"/>
          </p:nvPr>
        </p:nvSpPr>
        <p:spPr>
          <a:xfrm>
            <a:off x="685800" y="1295400"/>
            <a:ext cx="7772400" cy="4648200"/>
          </a:xfrm>
        </p:spPr>
        <p:txBody>
          <a:bodyPr/>
          <a:lstStyle/>
          <a:p>
            <a:r>
              <a:rPr lang="en-US" dirty="0"/>
              <a:t>16 For the Lord himself shall descend from heaven with a shout, with the voice of the archangel, and with the trump of God: and the dead in Christ shall rise first.</a:t>
            </a:r>
          </a:p>
          <a:p>
            <a:r>
              <a:rPr lang="en-US" dirty="0"/>
              <a:t>17 Then we which are alive </a:t>
            </a:r>
            <a:r>
              <a:rPr lang="en-US" i="1" dirty="0"/>
              <a:t>and </a:t>
            </a:r>
            <a:r>
              <a:rPr lang="en-US" dirty="0"/>
              <a:t>remain shall be caught up together with them in the clouds, to meet the Lord in the air: </a:t>
            </a:r>
          </a:p>
        </p:txBody>
      </p:sp>
    </p:spTree>
    <p:extLst>
      <p:ext uri="{BB962C8B-B14F-4D97-AF65-F5344CB8AC3E}">
        <p14:creationId xmlns:p14="http://schemas.microsoft.com/office/powerpoint/2010/main" val="38718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52</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Revelation 20</a:t>
            </a:r>
          </a:p>
        </p:txBody>
      </p:sp>
      <p:sp>
        <p:nvSpPr>
          <p:cNvPr id="10" name="Content Placeholder 6"/>
          <p:cNvSpPr>
            <a:spLocks noGrp="1"/>
          </p:cNvSpPr>
          <p:nvPr>
            <p:ph idx="1"/>
          </p:nvPr>
        </p:nvSpPr>
        <p:spPr>
          <a:xfrm>
            <a:off x="685800" y="1295400"/>
            <a:ext cx="7772400" cy="4648200"/>
          </a:xfrm>
        </p:spPr>
        <p:txBody>
          <a:bodyPr/>
          <a:lstStyle/>
          <a:p>
            <a:r>
              <a:rPr lang="en-US" dirty="0"/>
              <a:t>5 But the rest of the dead lived not again until the thousand years were finished.  </a:t>
            </a:r>
            <a:r>
              <a:rPr lang="en-US" dirty="0">
                <a:solidFill>
                  <a:srgbClr val="FFFF00"/>
                </a:solidFill>
              </a:rPr>
              <a:t>This </a:t>
            </a:r>
            <a:r>
              <a:rPr lang="en-US" i="1" dirty="0">
                <a:solidFill>
                  <a:srgbClr val="FFFF00"/>
                </a:solidFill>
              </a:rPr>
              <a:t>is </a:t>
            </a:r>
            <a:r>
              <a:rPr lang="en-US" dirty="0">
                <a:solidFill>
                  <a:srgbClr val="FFFF00"/>
                </a:solidFill>
              </a:rPr>
              <a:t>the first resurrection.</a:t>
            </a:r>
          </a:p>
          <a:p>
            <a:r>
              <a:rPr lang="en-US" dirty="0"/>
              <a:t>6 Blessed and holy </a:t>
            </a:r>
            <a:r>
              <a:rPr lang="en-US" i="1" dirty="0"/>
              <a:t>is </a:t>
            </a:r>
            <a:r>
              <a:rPr lang="en-US" dirty="0"/>
              <a:t>he that hath part in the first resurrection: on such the second death hath no power, but they shall be priests of God and of Christ, and shall reign with him a thousand years.</a:t>
            </a:r>
          </a:p>
        </p:txBody>
      </p:sp>
    </p:spTree>
    <p:extLst>
      <p:ext uri="{BB962C8B-B14F-4D97-AF65-F5344CB8AC3E}">
        <p14:creationId xmlns:p14="http://schemas.microsoft.com/office/powerpoint/2010/main" val="259641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53</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Ezekiel 43</a:t>
            </a:r>
          </a:p>
        </p:txBody>
      </p:sp>
      <p:sp>
        <p:nvSpPr>
          <p:cNvPr id="10" name="Content Placeholder 6"/>
          <p:cNvSpPr>
            <a:spLocks noGrp="1"/>
          </p:cNvSpPr>
          <p:nvPr>
            <p:ph idx="1"/>
          </p:nvPr>
        </p:nvSpPr>
        <p:spPr>
          <a:xfrm>
            <a:off x="685800" y="1295400"/>
            <a:ext cx="7772400" cy="4648200"/>
          </a:xfrm>
        </p:spPr>
        <p:txBody>
          <a:bodyPr/>
          <a:lstStyle/>
          <a:p>
            <a:r>
              <a:rPr lang="en-US" dirty="0"/>
              <a:t>10 Thou son of man, show the house to the house of Israel, that they may be </a:t>
            </a:r>
            <a:r>
              <a:rPr lang="en-US" dirty="0">
                <a:solidFill>
                  <a:srgbClr val="FFFF00"/>
                </a:solidFill>
              </a:rPr>
              <a:t>ashamed</a:t>
            </a:r>
            <a:r>
              <a:rPr lang="en-US" dirty="0"/>
              <a:t> of their iniquities: and let them measure the pattern.</a:t>
            </a:r>
          </a:p>
          <a:p>
            <a:r>
              <a:rPr lang="en-US" dirty="0"/>
              <a:t>11 And if they be </a:t>
            </a:r>
            <a:r>
              <a:rPr lang="en-US" dirty="0">
                <a:solidFill>
                  <a:srgbClr val="FFFF00"/>
                </a:solidFill>
              </a:rPr>
              <a:t>ashamed</a:t>
            </a:r>
            <a:r>
              <a:rPr lang="en-US" dirty="0"/>
              <a:t> of all that they have done, shew them the form of the house…</a:t>
            </a:r>
          </a:p>
        </p:txBody>
      </p:sp>
    </p:spTree>
    <p:extLst>
      <p:ext uri="{BB962C8B-B14F-4D97-AF65-F5344CB8AC3E}">
        <p14:creationId xmlns:p14="http://schemas.microsoft.com/office/powerpoint/2010/main" val="216216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54</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Summary</a:t>
            </a:r>
          </a:p>
        </p:txBody>
      </p:sp>
      <p:sp>
        <p:nvSpPr>
          <p:cNvPr id="10" name="Content Placeholder 6"/>
          <p:cNvSpPr>
            <a:spLocks noGrp="1"/>
          </p:cNvSpPr>
          <p:nvPr>
            <p:ph idx="1"/>
          </p:nvPr>
        </p:nvSpPr>
        <p:spPr>
          <a:xfrm>
            <a:off x="685800" y="1295400"/>
            <a:ext cx="7772400" cy="4648200"/>
          </a:xfrm>
        </p:spPr>
        <p:txBody>
          <a:bodyPr/>
          <a:lstStyle/>
          <a:p>
            <a:r>
              <a:rPr lang="en-US" dirty="0">
                <a:latin typeface="KeplerStd-Regular"/>
              </a:rPr>
              <a:t>The glory of the first resurrection (and the perks that come with First Fruit status)</a:t>
            </a:r>
          </a:p>
          <a:p>
            <a:r>
              <a:rPr lang="en-US" dirty="0">
                <a:latin typeface="KeplerStd-Regular"/>
              </a:rPr>
              <a:t>vs</a:t>
            </a:r>
          </a:p>
          <a:p>
            <a:r>
              <a:rPr lang="en-US" dirty="0">
                <a:latin typeface="KeplerStd-Regular"/>
              </a:rPr>
              <a:t>Ezekiel 36:31 </a:t>
            </a:r>
            <a:r>
              <a:rPr lang="en-US" dirty="0"/>
              <a:t>Then shall ye remember </a:t>
            </a:r>
            <a:r>
              <a:rPr lang="en-US" dirty="0">
                <a:solidFill>
                  <a:srgbClr val="FFFF00"/>
                </a:solidFill>
              </a:rPr>
              <a:t>your own evil ways</a:t>
            </a:r>
            <a:r>
              <a:rPr lang="en-US" dirty="0"/>
              <a:t>, and </a:t>
            </a:r>
            <a:r>
              <a:rPr lang="en-US" dirty="0">
                <a:solidFill>
                  <a:srgbClr val="FFFF00"/>
                </a:solidFill>
              </a:rPr>
              <a:t>your doings that </a:t>
            </a:r>
            <a:r>
              <a:rPr lang="en-US" i="1" dirty="0">
                <a:solidFill>
                  <a:srgbClr val="FFFF00"/>
                </a:solidFill>
              </a:rPr>
              <a:t>were</a:t>
            </a:r>
            <a:r>
              <a:rPr lang="en-US" dirty="0">
                <a:solidFill>
                  <a:srgbClr val="FFFF00"/>
                </a:solidFill>
              </a:rPr>
              <a:t> not good</a:t>
            </a:r>
            <a:r>
              <a:rPr lang="en-US" dirty="0"/>
              <a:t>, and shall </a:t>
            </a:r>
            <a:r>
              <a:rPr lang="en-US" dirty="0" err="1">
                <a:solidFill>
                  <a:srgbClr val="FFFF00"/>
                </a:solidFill>
              </a:rPr>
              <a:t>lothe</a:t>
            </a:r>
            <a:r>
              <a:rPr lang="en-US" dirty="0">
                <a:solidFill>
                  <a:srgbClr val="FFFF00"/>
                </a:solidFill>
              </a:rPr>
              <a:t> yourselves in your own sight </a:t>
            </a:r>
            <a:r>
              <a:rPr lang="en-US" dirty="0"/>
              <a:t>for your iniquities and for your abominations</a:t>
            </a:r>
            <a:r>
              <a:rPr lang="en-US" dirty="0">
                <a:solidFill>
                  <a:srgbClr val="FF0000"/>
                </a:solidFill>
              </a:rPr>
              <a:t>.</a:t>
            </a:r>
            <a:r>
              <a:rPr lang="en-US" dirty="0">
                <a:solidFill>
                  <a:srgbClr val="00B050"/>
                </a:solidFill>
              </a:rPr>
              <a:t>.</a:t>
            </a:r>
            <a:r>
              <a:rPr lang="en-US" dirty="0">
                <a:solidFill>
                  <a:schemeClr val="tx2">
                    <a:lumMod val="60000"/>
                    <a:lumOff val="40000"/>
                  </a:schemeClr>
                </a:solidFill>
              </a:rPr>
              <a:t>.</a:t>
            </a:r>
          </a:p>
        </p:txBody>
      </p:sp>
    </p:spTree>
    <p:extLst>
      <p:ext uri="{BB962C8B-B14F-4D97-AF65-F5344CB8AC3E}">
        <p14:creationId xmlns:p14="http://schemas.microsoft.com/office/powerpoint/2010/main" val="366584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defRPr/>
            </a:pPr>
            <a:r>
              <a:rPr lang="en-US" sz="1400">
                <a:latin typeface="Arial Unicode MS" pitchFamily="34" charset="-128"/>
              </a:rPr>
              <a:t>October 14, 2022</a:t>
            </a:r>
          </a:p>
        </p:txBody>
      </p:sp>
      <p:sp>
        <p:nvSpPr>
          <p:cNvPr id="99331" name="Rectangle 8"/>
          <p:cNvSpPr>
            <a:spLocks noGrp="1" noChangeArrowheads="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a:solidFill>
                  <a:schemeClr val="tx1"/>
                </a:solidFill>
                <a:latin typeface="Times New Roman" pitchFamily="18" charset="0"/>
              </a:defRPr>
            </a:lvl1pPr>
            <a:lvl2pPr marL="742950" indent="-285750" algn="ctr" eaLnBrk="0" hangingPunct="0">
              <a:defRPr sz="2400">
                <a:solidFill>
                  <a:schemeClr val="tx1"/>
                </a:solidFill>
                <a:latin typeface="Times New Roman" pitchFamily="18" charset="0"/>
              </a:defRPr>
            </a:lvl2pPr>
            <a:lvl3pPr marL="1143000" indent="-228600" algn="ctr" eaLnBrk="0" hangingPunct="0">
              <a:defRPr sz="2400">
                <a:solidFill>
                  <a:schemeClr val="tx1"/>
                </a:solidFill>
                <a:latin typeface="Times New Roman" pitchFamily="18" charset="0"/>
              </a:defRPr>
            </a:lvl3pPr>
            <a:lvl4pPr marL="1600200" indent="-228600" algn="ctr" eaLnBrk="0" hangingPunct="0">
              <a:defRPr sz="2400">
                <a:solidFill>
                  <a:schemeClr val="tx1"/>
                </a:solidFill>
                <a:latin typeface="Times New Roman" pitchFamily="18" charset="0"/>
              </a:defRPr>
            </a:lvl4pPr>
            <a:lvl5pPr marL="2057400" indent="-228600" algn="ctr"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a:solidFill>
                  <a:srgbClr val="CCECFF"/>
                </a:solidFill>
                <a:latin typeface="Arial Unicode MS" pitchFamily="34" charset="-128"/>
              </a:rPr>
              <a:t>http://hodf.org</a:t>
            </a:r>
          </a:p>
        </p:txBody>
      </p:sp>
      <p:sp>
        <p:nvSpPr>
          <p:cNvPr id="8" name="Rectangle 9"/>
          <p:cNvSpPr>
            <a:spLocks noGrp="1" noChangeArrowheads="1"/>
          </p:cNvSpPr>
          <p:nvPr>
            <p:ph type="sldNum" sz="quarter" idx="12"/>
          </p:nvPr>
        </p:nvSpPr>
        <p:spPr/>
        <p:txBody>
          <a:bodyPr/>
          <a:lstStyle/>
          <a:p>
            <a:pPr>
              <a:defRPr/>
            </a:pPr>
            <a:fld id="{BB238CD6-4388-4D9B-9064-5051DB1E30F4}" type="slidenum">
              <a:rPr lang="en-US"/>
              <a:pPr>
                <a:defRPr/>
              </a:pPr>
              <a:t>55</a:t>
            </a:fld>
            <a:endParaRPr lang="en-US"/>
          </a:p>
        </p:txBody>
      </p:sp>
      <p:sp>
        <p:nvSpPr>
          <p:cNvPr id="3" name="Date Placeholder 1"/>
          <p:cNvSpPr txBox="1">
            <a:spLocks noGrp="1"/>
          </p:cNvSpPr>
          <p:nvPr/>
        </p:nvSpPr>
        <p:spPr bwMode="auto">
          <a:xfrm>
            <a:off x="685800" y="6248400"/>
            <a:ext cx="1905000" cy="457200"/>
          </a:xfrm>
          <a:prstGeom prst="rect">
            <a:avLst/>
          </a:prstGeom>
          <a:noFill/>
          <a:ln>
            <a:miter lim="800000"/>
            <a:headEnd/>
            <a:tailEnd/>
          </a:ln>
        </p:spPr>
        <p:txBody>
          <a:bodyPr lIns="92075" tIns="46038" rIns="92075" bIns="46038" anchor="ctr"/>
          <a:lstStyle/>
          <a:p>
            <a:pPr>
              <a:defRPr/>
            </a:pPr>
            <a:r>
              <a:rPr lang="en-US" sz="1400">
                <a:latin typeface="+mn-lt"/>
                <a:cs typeface="+mn-cs"/>
              </a:rPr>
              <a:t>September  28,  2010</a:t>
            </a:r>
          </a:p>
        </p:txBody>
      </p:sp>
      <p:sp>
        <p:nvSpPr>
          <p:cNvPr id="4" name="Footer Placeholder 2"/>
          <p:cNvSpPr txBox="1">
            <a:spLocks noGrp="1"/>
          </p:cNvSpPr>
          <p:nvPr/>
        </p:nvSpPr>
        <p:spPr bwMode="auto">
          <a:xfrm>
            <a:off x="3124200" y="6248400"/>
            <a:ext cx="2895600" cy="457200"/>
          </a:xfrm>
          <a:prstGeom prst="rect">
            <a:avLst/>
          </a:prstGeom>
          <a:noFill/>
          <a:ln>
            <a:miter lim="800000"/>
            <a:headEnd/>
            <a:tailEnd/>
          </a:ln>
        </p:spPr>
        <p:txBody>
          <a:bodyPr lIns="92075" tIns="46038" rIns="92075" bIns="46038" anchor="ctr"/>
          <a:lstStyle/>
          <a:p>
            <a:pPr algn="ctr">
              <a:defRPr/>
            </a:pPr>
            <a:r>
              <a:rPr lang="en-US" sz="1800">
                <a:solidFill>
                  <a:srgbClr val="CCECFF"/>
                </a:solidFill>
                <a:latin typeface="+mn-lt"/>
                <a:cs typeface="+mn-cs"/>
              </a:rPr>
              <a:t>http://hodsbs.org</a:t>
            </a:r>
          </a:p>
        </p:txBody>
      </p:sp>
      <p:sp>
        <p:nvSpPr>
          <p:cNvPr id="5" name="Slide Number Placeholder 3"/>
          <p:cNvSpPr txBox="1">
            <a:spLocks noGrp="1"/>
          </p:cNvSpPr>
          <p:nvPr/>
        </p:nvSpPr>
        <p:spPr bwMode="auto">
          <a:xfrm>
            <a:off x="6553200" y="6248400"/>
            <a:ext cx="1905000" cy="457200"/>
          </a:xfrm>
          <a:prstGeom prst="rect">
            <a:avLst/>
          </a:prstGeom>
          <a:noFill/>
          <a:ln>
            <a:miter lim="800000"/>
            <a:headEnd/>
            <a:tailEnd/>
          </a:ln>
        </p:spPr>
        <p:txBody>
          <a:bodyPr lIns="92075" tIns="46038" rIns="92075" bIns="46038" anchor="ctr"/>
          <a:lstStyle/>
          <a:p>
            <a:pPr algn="r">
              <a:defRPr/>
            </a:pPr>
            <a:fld id="{39DED1BC-CFFD-4C25-939F-56B89FD3C87B}" type="slidenum">
              <a:rPr lang="en-US" sz="1400">
                <a:latin typeface="+mn-lt"/>
                <a:cs typeface="+mn-cs"/>
              </a:rPr>
              <a:pPr algn="r">
                <a:defRPr/>
              </a:pPr>
              <a:t>55</a:t>
            </a:fld>
            <a:endParaRPr lang="en-US" sz="1400">
              <a:latin typeface="+mn-lt"/>
              <a:cs typeface="+mn-cs"/>
            </a:endParaRPr>
          </a:p>
        </p:txBody>
      </p:sp>
      <p:pic>
        <p:nvPicPr>
          <p:cNvPr id="20488" name="Picture 2" descr="hodbs4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803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4" name="decloak_birdofprey2.wav"/>
          </p:stSnd>
        </p:sndAc>
      </p:transition>
    </mc:Choice>
    <mc:Fallback xmlns="">
      <p:transition spd="slow">
        <p:fade/>
        <p:sndAc>
          <p:stSnd>
            <p:snd r:embed="rId6" name="decloak_birdofprey2.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6</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Leviticus 26:27-33 [27,33]</a:t>
            </a:r>
          </a:p>
          <a:p>
            <a:r>
              <a:rPr lang="en-US" dirty="0"/>
              <a:t>27 And if ye will not for all this hearken unto me, but walk contrary unto me;</a:t>
            </a:r>
          </a:p>
          <a:p>
            <a:r>
              <a:rPr lang="en-US" dirty="0"/>
              <a:t>33 I will </a:t>
            </a:r>
            <a:r>
              <a:rPr lang="en-US" dirty="0">
                <a:solidFill>
                  <a:srgbClr val="FFFF00"/>
                </a:solidFill>
              </a:rPr>
              <a:t>scatter</a:t>
            </a:r>
            <a:r>
              <a:rPr lang="en-US" dirty="0"/>
              <a:t> you among the heathen...</a:t>
            </a:r>
          </a:p>
          <a:p>
            <a:endParaRPr lang="en-US" dirty="0"/>
          </a:p>
        </p:txBody>
      </p:sp>
    </p:spTree>
    <p:extLst>
      <p:ext uri="{BB962C8B-B14F-4D97-AF65-F5344CB8AC3E}">
        <p14:creationId xmlns:p14="http://schemas.microsoft.com/office/powerpoint/2010/main" val="43118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7</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Deuteronomy  4:25-27 [25,27]</a:t>
            </a:r>
          </a:p>
          <a:p>
            <a:r>
              <a:rPr lang="en-US" dirty="0"/>
              <a:t>25 When thou shalt beget children, and children’s children, and ye shall have remained long in the land, and shall do evil in the sight of Yahweh thy Elohim, to provoke Him to anger:</a:t>
            </a:r>
          </a:p>
          <a:p>
            <a:r>
              <a:rPr lang="en-US" dirty="0"/>
              <a:t>27 Yahweh shall </a:t>
            </a:r>
            <a:r>
              <a:rPr lang="en-US" dirty="0">
                <a:solidFill>
                  <a:srgbClr val="FFFF00"/>
                </a:solidFill>
              </a:rPr>
              <a:t>scatter</a:t>
            </a:r>
            <a:r>
              <a:rPr lang="en-US" dirty="0"/>
              <a:t> you among the nations…</a:t>
            </a:r>
          </a:p>
        </p:txBody>
      </p:sp>
    </p:spTree>
    <p:extLst>
      <p:ext uri="{BB962C8B-B14F-4D97-AF65-F5344CB8AC3E}">
        <p14:creationId xmlns:p14="http://schemas.microsoft.com/office/powerpoint/2010/main" val="329658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8</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Deuteronomy  28:58-64 [58,64]</a:t>
            </a:r>
          </a:p>
          <a:p>
            <a:r>
              <a:rPr lang="en-US" dirty="0"/>
              <a:t>58 If thou wilt not observe to do all the words of the Torah that are written in this book, and fear this glorious and fearful name, Yahweh thy Elohim…</a:t>
            </a:r>
          </a:p>
          <a:p>
            <a:r>
              <a:rPr lang="en-US" dirty="0"/>
              <a:t>64 Yahweh shall </a:t>
            </a:r>
            <a:r>
              <a:rPr lang="en-US" dirty="0">
                <a:solidFill>
                  <a:srgbClr val="FFFF00"/>
                </a:solidFill>
              </a:rPr>
              <a:t>scatter</a:t>
            </a:r>
            <a:r>
              <a:rPr lang="en-US" dirty="0"/>
              <a:t> you among all people, from the one end of the earth even unto the other…</a:t>
            </a:r>
          </a:p>
        </p:txBody>
      </p:sp>
    </p:spTree>
    <p:extLst>
      <p:ext uri="{BB962C8B-B14F-4D97-AF65-F5344CB8AC3E}">
        <p14:creationId xmlns:p14="http://schemas.microsoft.com/office/powerpoint/2010/main" val="136894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8153399" cy="2438400"/>
          </a:xfrm>
          <a:prstGeom prst="rect">
            <a:avLst/>
          </a:prstGeom>
        </p:spPr>
      </p:pic>
      <p:sp>
        <p:nvSpPr>
          <p:cNvPr id="8194" name="Date Placeholder 3"/>
          <p:cNvSpPr>
            <a:spLocks noGrp="1"/>
          </p:cNvSpPr>
          <p:nvPr>
            <p:ph type="dt" sz="half"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October 14, 2022</a:t>
            </a:r>
          </a:p>
        </p:txBody>
      </p:sp>
      <p:sp>
        <p:nvSpPr>
          <p:cNvPr id="8195"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rgbClr val="CCECFF"/>
                </a:solidFill>
              </a:rPr>
              <a:t>http://hodf.org</a:t>
            </a:r>
          </a:p>
        </p:txBody>
      </p:sp>
      <p:sp>
        <p:nvSpPr>
          <p:cNvPr id="819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301E337D-8138-452A-A8CB-DF7112871842}" type="slidenum">
              <a:rPr lang="en-US" sz="1400"/>
              <a:pPr eaLnBrk="1" hangingPunct="1"/>
              <a:t>9</a:t>
            </a:fld>
            <a:endParaRPr lang="en-US" sz="1400"/>
          </a:p>
        </p:txBody>
      </p:sp>
      <p:sp>
        <p:nvSpPr>
          <p:cNvPr id="9" name="Rectangle 3"/>
          <p:cNvSpPr txBox="1">
            <a:spLocks noChangeArrowheads="1"/>
          </p:cNvSpPr>
          <p:nvPr/>
        </p:nvSpPr>
        <p:spPr bwMode="auto">
          <a:xfrm>
            <a:off x="0" y="3048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a:lstStyle>
          <a:p>
            <a:pPr marL="0" indent="0" algn="ctr" eaLnBrk="1" hangingPunct="1">
              <a:buNone/>
            </a:pPr>
            <a:r>
              <a:rPr lang="en-US" sz="6000" dirty="0">
                <a:solidFill>
                  <a:srgbClr val="B7B7B7"/>
                </a:solidFill>
                <a:latin typeface="Times New Roman" pitchFamily="18" charset="0"/>
                <a:cs typeface="Times New Roman" pitchFamily="18" charset="0"/>
              </a:rPr>
              <a:t>I Shall Scatter… </a:t>
            </a:r>
          </a:p>
        </p:txBody>
      </p:sp>
      <p:sp>
        <p:nvSpPr>
          <p:cNvPr id="10" name="Content Placeholder 6"/>
          <p:cNvSpPr>
            <a:spLocks noGrp="1"/>
          </p:cNvSpPr>
          <p:nvPr>
            <p:ph idx="1"/>
          </p:nvPr>
        </p:nvSpPr>
        <p:spPr>
          <a:xfrm>
            <a:off x="685800" y="1295400"/>
            <a:ext cx="7772400" cy="4648200"/>
          </a:xfrm>
        </p:spPr>
        <p:txBody>
          <a:bodyPr/>
          <a:lstStyle/>
          <a:p>
            <a:r>
              <a:rPr lang="en-US" dirty="0"/>
              <a:t>Deuteronomy  32:26</a:t>
            </a:r>
          </a:p>
          <a:p>
            <a:r>
              <a:rPr lang="en-US" dirty="0"/>
              <a:t>26 I said that I would </a:t>
            </a:r>
            <a:r>
              <a:rPr lang="en-US" dirty="0">
                <a:solidFill>
                  <a:srgbClr val="FFFF00"/>
                </a:solidFill>
              </a:rPr>
              <a:t>scatter</a:t>
            </a:r>
            <a:r>
              <a:rPr lang="en-US" dirty="0"/>
              <a:t> them into corners…</a:t>
            </a:r>
          </a:p>
          <a:p>
            <a:r>
              <a:rPr lang="en-US" dirty="0"/>
              <a:t>I Kings 14:15</a:t>
            </a:r>
          </a:p>
          <a:p>
            <a:r>
              <a:rPr lang="en-US" dirty="0"/>
              <a:t>15 For Yahweh shall smite Israel, and root up Israel out of this good land, which He gave to their fathers, and shall </a:t>
            </a:r>
            <a:r>
              <a:rPr lang="en-US" dirty="0">
                <a:solidFill>
                  <a:srgbClr val="FFFF00"/>
                </a:solidFill>
              </a:rPr>
              <a:t>scatter</a:t>
            </a:r>
            <a:r>
              <a:rPr lang="en-US" dirty="0"/>
              <a:t> them because they </a:t>
            </a:r>
            <a:r>
              <a:rPr lang="en-US"/>
              <a:t>provoked Yahweh to anger.</a:t>
            </a:r>
            <a:endParaRPr lang="en-US" dirty="0"/>
          </a:p>
          <a:p>
            <a:endParaRPr lang="en-US" dirty="0"/>
          </a:p>
        </p:txBody>
      </p:sp>
    </p:spTree>
    <p:extLst>
      <p:ext uri="{BB962C8B-B14F-4D97-AF65-F5344CB8AC3E}">
        <p14:creationId xmlns:p14="http://schemas.microsoft.com/office/powerpoint/2010/main" val="33176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issolvingFlyThru.p3d 3"/>
  <p:tag name="POWER3D OPTIONS" val="Medium "/>
  <p:tag name="POWER3D SOUND" val="Dissolving Fly Thru"/>
</p:tagLst>
</file>

<file path=ppt/tags/tag2.xml><?xml version="1.0" encoding="utf-8"?>
<p:tagLst xmlns:a="http://schemas.openxmlformats.org/drawingml/2006/main" xmlns:r="http://schemas.openxmlformats.org/officeDocument/2006/relationships" xmlns:p="http://schemas.openxmlformats.org/presentationml/2006/main">
  <p:tag name="POWER3D TRANSITION" val="WalkingDowntheHallway.p3d 0"/>
  <p:tag name="POWER3D OPTIONS" val="Medium "/>
  <p:tag name="POWER3D SOUND" val="Walking Down the Hallway"/>
</p:tagLst>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rnd"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D:\Apps\Microsoft Office\Templates\Presentation Designs\Soaring.pot</Template>
  <TotalTime>20870</TotalTime>
  <Words>3258</Words>
  <Application>Microsoft Office PowerPoint</Application>
  <PresentationFormat>On-screen Show (4:3)</PresentationFormat>
  <Paragraphs>433</Paragraphs>
  <Slides>55</Slides>
  <Notes>55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Apple Garamond</vt:lpstr>
      <vt:lpstr>Arial</vt:lpstr>
      <vt:lpstr>Arial Unicode MS</vt:lpstr>
      <vt:lpstr>Calibri</vt:lpstr>
      <vt:lpstr>KeplerStd-Regular</vt:lpstr>
      <vt:lpstr>Times New Roman</vt:lpstr>
      <vt:lpstr>Wingdings</vt:lpstr>
      <vt:lpstr>Soaring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HODSBS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Jurisdiction and the  Feasts of Yahweh</dc:title>
  <dc:creator>Jackie Miller</dc:creator>
  <cp:lastModifiedBy>Lee Miller</cp:lastModifiedBy>
  <cp:revision>3433</cp:revision>
  <cp:lastPrinted>1601-01-01T00:00:00Z</cp:lastPrinted>
  <dcterms:created xsi:type="dcterms:W3CDTF">2003-09-13T16:02:49Z</dcterms:created>
  <dcterms:modified xsi:type="dcterms:W3CDTF">2022-10-31T19:35:24Z</dcterms:modified>
</cp:coreProperties>
</file>