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1pPr>
    <a:lvl2pPr marL="0" marR="0" indent="45720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2pPr>
    <a:lvl3pPr marL="0" marR="0" indent="91440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3pPr>
    <a:lvl4pPr marL="0" marR="0" indent="137160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4pPr>
    <a:lvl5pPr marL="0" marR="0" indent="182880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5pPr>
    <a:lvl6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6pPr>
    <a:lvl7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7pPr>
    <a:lvl8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8pPr>
    <a:lvl9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b="def" i="def"/>
      <a:tcStyle>
        <a:tcBdr/>
        <a:fill>
          <a:solidFill>
            <a:srgbClr val="E6F6E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33" name="Shape 33"/>
          <p:cNvSpPr/>
          <p:nvPr>
            <p:ph type="sldImg"/>
          </p:nvPr>
        </p:nvSpPr>
        <p:spPr>
          <a:xfrm>
            <a:off x="1143000" y="685800"/>
            <a:ext cx="4572000" cy="3429000"/>
          </a:xfrm>
          <a:prstGeom prst="rect">
            <a:avLst/>
          </a:prstGeom>
        </p:spPr>
        <p:txBody>
          <a:bodyPr/>
          <a:lstStyle/>
          <a:p>
            <a:pPr/>
          </a:p>
        </p:txBody>
      </p:sp>
      <p:sp>
        <p:nvSpPr>
          <p:cNvPr id="34" name="Shape 3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spcBef>
        <a:spcPts val="400"/>
      </a:spcBef>
      <a:defRPr sz="1200">
        <a:latin typeface="+mj-lt"/>
        <a:ea typeface="+mj-ea"/>
        <a:cs typeface="+mj-cs"/>
        <a:sym typeface="Times New Roman"/>
      </a:defRPr>
    </a:lvl1pPr>
    <a:lvl2pPr indent="228600" defTabSz="457200" latinLnBrk="0">
      <a:spcBef>
        <a:spcPts val="400"/>
      </a:spcBef>
      <a:defRPr sz="1200">
        <a:latin typeface="+mj-lt"/>
        <a:ea typeface="+mj-ea"/>
        <a:cs typeface="+mj-cs"/>
        <a:sym typeface="Times New Roman"/>
      </a:defRPr>
    </a:lvl2pPr>
    <a:lvl3pPr indent="457200" defTabSz="457200" latinLnBrk="0">
      <a:spcBef>
        <a:spcPts val="400"/>
      </a:spcBef>
      <a:defRPr sz="1200">
        <a:latin typeface="+mj-lt"/>
        <a:ea typeface="+mj-ea"/>
        <a:cs typeface="+mj-cs"/>
        <a:sym typeface="Times New Roman"/>
      </a:defRPr>
    </a:lvl3pPr>
    <a:lvl4pPr indent="685800" defTabSz="457200" latinLnBrk="0">
      <a:spcBef>
        <a:spcPts val="400"/>
      </a:spcBef>
      <a:defRPr sz="1200">
        <a:latin typeface="+mj-lt"/>
        <a:ea typeface="+mj-ea"/>
        <a:cs typeface="+mj-cs"/>
        <a:sym typeface="Times New Roman"/>
      </a:defRPr>
    </a:lvl4pPr>
    <a:lvl5pPr indent="914400" defTabSz="457200" latinLnBrk="0">
      <a:spcBef>
        <a:spcPts val="400"/>
      </a:spcBef>
      <a:defRPr sz="1200">
        <a:latin typeface="+mj-lt"/>
        <a:ea typeface="+mj-ea"/>
        <a:cs typeface="+mj-cs"/>
        <a:sym typeface="Times New Roman"/>
      </a:defRPr>
    </a:lvl5pPr>
    <a:lvl6pPr indent="1143000" defTabSz="457200" latinLnBrk="0">
      <a:spcBef>
        <a:spcPts val="400"/>
      </a:spcBef>
      <a:defRPr sz="1200">
        <a:latin typeface="+mj-lt"/>
        <a:ea typeface="+mj-ea"/>
        <a:cs typeface="+mj-cs"/>
        <a:sym typeface="Times New Roman"/>
      </a:defRPr>
    </a:lvl6pPr>
    <a:lvl7pPr indent="1371600" defTabSz="457200" latinLnBrk="0">
      <a:spcBef>
        <a:spcPts val="400"/>
      </a:spcBef>
      <a:defRPr sz="1200">
        <a:latin typeface="+mj-lt"/>
        <a:ea typeface="+mj-ea"/>
        <a:cs typeface="+mj-cs"/>
        <a:sym typeface="Times New Roman"/>
      </a:defRPr>
    </a:lvl7pPr>
    <a:lvl8pPr indent="1600200" defTabSz="457200" latinLnBrk="0">
      <a:spcBef>
        <a:spcPts val="400"/>
      </a:spcBef>
      <a:defRPr sz="1200">
        <a:latin typeface="+mj-lt"/>
        <a:ea typeface="+mj-ea"/>
        <a:cs typeface="+mj-cs"/>
        <a:sym typeface="Times New Roman"/>
      </a:defRPr>
    </a:lvl8pPr>
    <a:lvl9pPr indent="1828800" defTabSz="457200" latinLnBrk="0">
      <a:spcBef>
        <a:spcPts val="400"/>
      </a:spcBef>
      <a:defRPr sz="1200">
        <a:latin typeface="+mj-lt"/>
        <a:ea typeface="+mj-ea"/>
        <a:cs typeface="+mj-cs"/>
        <a:sym typeface="Times New Roman"/>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Default">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normAutofit fontScale="100000" lnSpcReduction="0"/>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normAutofit fontScale="100000" lnSpcReduction="0"/>
          </a:bodyPr>
          <a:lstStyle>
            <a:lvl1pPr algn="ctr">
              <a:spcBef>
                <a:spcPts val="0"/>
              </a:spcBef>
            </a:lvl1pPr>
            <a:lvl2pPr algn="ctr">
              <a:spcBef>
                <a:spcPts val="0"/>
              </a:spcBef>
            </a:lvl2pPr>
            <a:lvl3pPr algn="ctr">
              <a:spcBef>
                <a:spcPts val="0"/>
              </a:spcBef>
            </a:lvl3pPr>
            <a:lvl4pPr algn="ctr">
              <a:spcBef>
                <a:spcPts val="0"/>
              </a:spcBef>
            </a:lvl4pPr>
            <a:lvl5pPr algn="ctr">
              <a:spcBef>
                <a:spcPts val="0"/>
              </a:spcBef>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bg>
      <p:bgPr>
        <a:solidFill>
          <a:srgbClr val="FFFEE0"/>
        </a:solidFill>
      </p:bgPr>
    </p:bg>
    <p:spTree>
      <p:nvGrpSpPr>
        <p:cNvPr id="1" name=""/>
        <p:cNvGrpSpPr/>
        <p:nvPr/>
      </p:nvGrpSpPr>
      <p:grpSpPr>
        <a:xfrm>
          <a:off x="0" y="0"/>
          <a:ext cx="0" cy="0"/>
          <a:chOff x="0" y="0"/>
          <a:chExt cx="0" cy="0"/>
        </a:xfrm>
      </p:grpSpPr>
      <p:sp>
        <p:nvSpPr>
          <p:cNvPr id="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lstStyle/>
          <a:p>
            <a:pPr/>
            <a:r>
              <a:t>Title Text</a:t>
            </a:r>
          </a:p>
        </p:txBody>
      </p:sp>
      <p:sp>
        <p:nvSpPr>
          <p:cNvPr id="3"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0" tIns="0" rIns="0" bIns="0"/>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4419600" y="6172200"/>
            <a:ext cx="2133600" cy="368301"/>
          </a:xfrm>
          <a:prstGeom prst="rect">
            <a:avLst/>
          </a:prstGeom>
          <a:ln w="12700">
            <a:miter lim="400000"/>
          </a:ln>
        </p:spPr>
        <p:txBody>
          <a:bodyPr wrap="none" lIns="45719" rIns="45719" anchor="ctr">
            <a:spAutoFit/>
          </a:bodyPr>
          <a:lstStyle>
            <a:lvl1pPr algn="r">
              <a:defRPr sz="1200">
                <a:latin typeface="Arial"/>
                <a:ea typeface="Arial"/>
                <a:cs typeface="Arial"/>
                <a:sym typeface="Aria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1pPr>
      <a:lvl2pPr marL="0" marR="0" indent="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2pPr>
      <a:lvl3pPr marL="0" marR="0" indent="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3pPr>
      <a:lvl4pPr marL="0" marR="0" indent="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4pPr>
      <a:lvl5pPr marL="0" marR="0" indent="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5pPr>
      <a:lvl6pPr marL="0" marR="0" indent="45720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6pPr>
      <a:lvl7pPr marL="0" marR="0" indent="91440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7pPr>
      <a:lvl8pPr marL="0" marR="0" indent="137160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8pPr>
      <a:lvl9pPr marL="0" marR="0" indent="1828800" algn="ctr" defTabSz="457200" rtl="0" latinLnBrk="0">
        <a:lnSpc>
          <a:spcPct val="93000"/>
        </a:lnSpc>
        <a:spcBef>
          <a:spcPts val="0"/>
        </a:spcBef>
        <a:spcAft>
          <a:spcPts val="0"/>
        </a:spcAft>
        <a:buClrTx/>
        <a:buSzTx/>
        <a:buFontTx/>
        <a:buNone/>
        <a:tabLst/>
        <a:defRPr b="0" baseline="0" cap="none" i="0" spc="0" strike="noStrike" sz="4400" u="none">
          <a:solidFill>
            <a:srgbClr val="000000"/>
          </a:solidFill>
          <a:uFillTx/>
          <a:latin typeface="Arial"/>
          <a:ea typeface="Arial"/>
          <a:cs typeface="Arial"/>
          <a:sym typeface="Arial"/>
        </a:defRPr>
      </a:lvl9pPr>
    </p:titleStyle>
    <p:bodyStyle>
      <a:lvl1pPr marL="342900" marR="0" indent="-3429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1pPr>
      <a:lvl2pPr marL="342900" marR="0" indent="1143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2pPr>
      <a:lvl3pPr marL="342900" marR="0" indent="5715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3pPr>
      <a:lvl4pPr marL="342900" marR="0" indent="10287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4pPr>
      <a:lvl5pPr marL="342900" marR="0" indent="14859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5pPr>
      <a:lvl6pPr marL="342900" marR="0" indent="19431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6pPr>
      <a:lvl7pPr marL="342900" marR="0" indent="24003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7pPr>
      <a:lvl8pPr marL="342900" marR="0" indent="28575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8pPr>
      <a:lvl9pPr marL="342900" marR="0" indent="3314700" algn="l" defTabSz="457200" rtl="0" latinLnBrk="0">
        <a:lnSpc>
          <a:spcPct val="93000"/>
        </a:lnSpc>
        <a:spcBef>
          <a:spcPts val="1400"/>
        </a:spcBef>
        <a:spcAft>
          <a:spcPts val="0"/>
        </a:spcAft>
        <a:buClrTx/>
        <a:buSzTx/>
        <a:buFontTx/>
        <a:buNone/>
        <a:tabLst/>
        <a:defRPr b="0" baseline="0" cap="none" i="0" spc="0" strike="noStrike" sz="3200" u="none">
          <a:solidFill>
            <a:srgbClr val="000000"/>
          </a:solidFill>
          <a:uFillTx/>
          <a:latin typeface="Arial"/>
          <a:ea typeface="Arial"/>
          <a:cs typeface="Arial"/>
          <a:sym typeface="Arial"/>
        </a:defRPr>
      </a:lvl9pPr>
    </p:bodyStyle>
    <p:otherStyle>
      <a:lvl1pPr marL="0" marR="0" indent="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1pPr>
      <a:lvl2pPr marL="0" marR="0" indent="45720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2pPr>
      <a:lvl3pPr marL="0" marR="0" indent="91440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3pPr>
      <a:lvl4pPr marL="0" marR="0" indent="137160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4pPr>
      <a:lvl5pPr marL="0" marR="0" indent="182880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5pPr>
      <a:lvl6pPr marL="0" marR="0" indent="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6pPr>
      <a:lvl7pPr marL="0" marR="0" indent="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7pPr>
      <a:lvl8pPr marL="0" marR="0" indent="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8pPr>
      <a:lvl9pPr marL="0" marR="0" indent="0" algn="r" defTabSz="457200" rtl="0" latinLnBrk="0">
        <a:lnSpc>
          <a:spcPct val="93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6" name="How to Walk in Health and Healing…"/>
          <p:cNvSpPr txBox="1"/>
          <p:nvPr/>
        </p:nvSpPr>
        <p:spPr>
          <a:xfrm>
            <a:off x="279400" y="495299"/>
            <a:ext cx="8610600" cy="5165180"/>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lgn="ctr">
              <a:lnSpc>
                <a:spcPct val="95000"/>
              </a:lnSpc>
              <a:spcBef>
                <a:spcPts val="13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600">
                <a:latin typeface="Georgia"/>
                <a:ea typeface="Georgia"/>
                <a:cs typeface="Georgia"/>
                <a:sym typeface="Georgia"/>
              </a:defRPr>
            </a:pPr>
            <a:r>
              <a:t>How to Walk in Health and Healing</a:t>
            </a:r>
          </a:p>
          <a:p>
            <a:pPr algn="ctr">
              <a:lnSpc>
                <a:spcPct val="120000"/>
              </a:lnSpc>
              <a:spcBef>
                <a:spcPts val="1300"/>
              </a:spcBef>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300">
                <a:latin typeface="Georgia"/>
                <a:ea typeface="Georgia"/>
                <a:cs typeface="Georgia"/>
                <a:sym typeface="Georgia"/>
              </a:defRPr>
            </a:pPr>
            <a:r>
              <a:t>(Gary and Gloria Vande Kamp)</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*Basic scriptural principles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*Restoring and maintaining your vigor and health through the healing diet.</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*Foods and supplements that aid in healing disease.</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*Living a disciplined life and how that applies to what we eat.</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*Use of rife frequency therapy</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*Healing with alkaline water.</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4" name="*Eat large garden fresh salads with a diversity of greens.   (Romaine is an excellent choice for high Vit. C content). Fresh organic grown is good also.…"/>
          <p:cNvSpPr txBox="1"/>
          <p:nvPr/>
        </p:nvSpPr>
        <p:spPr>
          <a:xfrm>
            <a:off x="247650" y="500062"/>
            <a:ext cx="8904288" cy="5659684"/>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3000">
                <a:solidFill>
                  <a:srgbClr val="1C2127"/>
                </a:solidFill>
                <a:latin typeface="Helvetica Neue"/>
                <a:ea typeface="Helvetica Neue"/>
                <a:cs typeface="Helvetica Neue"/>
                <a:sym typeface="Helvetica Neue"/>
              </a:defRPr>
            </a:pPr>
            <a:r>
              <a:t>*</a:t>
            </a:r>
            <a:r>
              <a:rPr u="sng"/>
              <a:t>Eat </a:t>
            </a:r>
            <a:r>
              <a:rPr b="1" u="sng"/>
              <a:t>large garden fresh salads</a:t>
            </a:r>
            <a:r>
              <a:rPr u="sng"/>
              <a:t> with a diversity of greens</a:t>
            </a:r>
            <a:r>
              <a:t>.   (Romaine is an excellent choice for high Vit. C content). Fresh organic grown is good also.</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3000" u="sng">
                <a:solidFill>
                  <a:srgbClr val="1C2127"/>
                </a:solidFill>
                <a:latin typeface="Helvetica Neue"/>
                <a:ea typeface="Helvetica Neue"/>
                <a:cs typeface="Helvetica Neue"/>
                <a:sym typeface="Helvetica Neue"/>
              </a:defRPr>
            </a:pPr>
            <a:r>
              <a:t>Spinach</a:t>
            </a:r>
            <a:r>
              <a:rPr u="none"/>
              <a:t> is promoted as a healthy green, but contains FAR more downsides than good sides.  Spinach is one of the </a:t>
            </a:r>
            <a:r>
              <a:t>highest oxalate foods</a:t>
            </a:r>
            <a:r>
              <a:rPr u="none"/>
              <a:t> in addition to </a:t>
            </a:r>
            <a:r>
              <a:t>beet greens, beets, almonds.</a:t>
            </a:r>
            <a:r>
              <a:rPr u="none"/>
              <a:t>  Eating too much oxalates too frequently can cause serious issues such as kidney stones, thyroid problems, gut damage, skin issues, and joint pain. Some people have even gotten "oxalate poisoning" by eating green smoothies too often and had to go to the ER for kidney failure.</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6" name="The &quot;safe&quot; amount of oxalates in a daily diet according to world renowned oxalate expert Sally Norton should be between 100-200 mg per day total to avoid a lot of the health problems caused by high oxalate plants.…"/>
          <p:cNvSpPr txBox="1"/>
          <p:nvPr/>
        </p:nvSpPr>
        <p:spPr>
          <a:xfrm>
            <a:off x="465137" y="703262"/>
            <a:ext cx="8212138" cy="5221903"/>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3000">
                <a:solidFill>
                  <a:srgbClr val="1C2127"/>
                </a:solidFill>
                <a:latin typeface="Helvetica Neue"/>
                <a:ea typeface="Helvetica Neue"/>
                <a:cs typeface="Helvetica Neue"/>
                <a:sym typeface="Helvetica Neue"/>
              </a:defRPr>
            </a:pPr>
            <a:r>
              <a:t>The "safe" amount of oxalates in a daily diet according to world renowned oxalate expert Sally Norton should be between 100-200 mg per day total to avoid a lot of the health problems caused by high oxalate plants. </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3000">
                <a:solidFill>
                  <a:srgbClr val="1C2127"/>
                </a:solidFill>
                <a:latin typeface="Helvetica Neue"/>
                <a:ea typeface="Helvetica Neue"/>
                <a:cs typeface="Helvetica Neue"/>
                <a:sym typeface="Helvetica Neue"/>
              </a:defRPr>
            </a:pPr>
            <a:r>
              <a:t>Although almonds and almond milk are marketed as healthy, they also contain many downsides, including all of the negatives mentioned above about too much omega 6 fats and </a:t>
            </a:r>
            <a:r>
              <a:rPr u="sng"/>
              <a:t>too much oxalates</a:t>
            </a:r>
            <a:r>
              <a:t>.  So avoid eating almonds too often.  And eat no almonds or beets on the healing diet.</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8" name="Choose foods without sugar, or artificial additives, (ie. colorings and preservatives), no prepackaged, highly processed foods and nitrates in meats.  Sweeteners like a touch of honey or maple syrup are allowed. All spices are allowed especially garlic, "/>
          <p:cNvSpPr txBox="1"/>
          <p:nvPr/>
        </p:nvSpPr>
        <p:spPr>
          <a:xfrm>
            <a:off x="604837" y="1160462"/>
            <a:ext cx="8188326" cy="3944075"/>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3000">
                <a:solidFill>
                  <a:srgbClr val="1C2127"/>
                </a:solidFill>
                <a:latin typeface="Helvetica Neue"/>
                <a:ea typeface="Helvetica Neue"/>
                <a:cs typeface="Helvetica Neue"/>
                <a:sym typeface="Helvetica Neue"/>
              </a:defRPr>
            </a:pPr>
            <a:r>
              <a:t>Choose foods without sugar, or artificial additives, (ie. colorings and preservatives), no prepackaged, highly processed foods and nitrates in meats.  Sweeteners like a touch of honey or maple syrup are allowed. All spices are allowed especially garlic, curry, &amp; curcumin.</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3000">
                <a:solidFill>
                  <a:srgbClr val="1C2127"/>
                </a:solidFill>
                <a:latin typeface="Helvetica Neue"/>
                <a:ea typeface="Helvetica Neue"/>
                <a:cs typeface="Helvetica Neue"/>
                <a:sym typeface="Helvetica Neue"/>
              </a:defRPr>
            </a:pPr>
            <a:r>
              <a:t>(Sesame is ok if you have no food allergy to it)</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3000">
                <a:solidFill>
                  <a:srgbClr val="1C2127"/>
                </a:solidFill>
                <a:latin typeface="Helvetica Neue"/>
                <a:ea typeface="Helvetica Neue"/>
                <a:cs typeface="Helvetica Neue"/>
                <a:sym typeface="Helvetica Neue"/>
              </a:defRPr>
            </a:pPr>
            <a:r>
              <a:t>We encourage you to use foods that are gluten-free and dairy free.  (Please read labels!)</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0" name="Cauliflower, coconut and cassava snacks are good as well as raw nuts like pecans, pumpkin seeds, brazil nuts, sunflower seeds but go light on them…we recommend no soy or peanuts or cashews as they contain fungus.…"/>
          <p:cNvSpPr txBox="1"/>
          <p:nvPr/>
        </p:nvSpPr>
        <p:spPr>
          <a:xfrm>
            <a:off x="287337" y="852736"/>
            <a:ext cx="8569326" cy="5152528"/>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b="1" sz="2800">
                <a:latin typeface="Helvetica Neue"/>
                <a:ea typeface="Helvetica Neue"/>
                <a:cs typeface="Helvetica Neue"/>
                <a:sym typeface="Helvetica Neue"/>
              </a:defRPr>
            </a:pPr>
            <a:r>
              <a:t>Cauliflowe</a:t>
            </a:r>
            <a:r>
              <a:rPr b="0"/>
              <a:t>r, </a:t>
            </a:r>
            <a:r>
              <a:t>coconut</a:t>
            </a:r>
            <a:r>
              <a:rPr b="0"/>
              <a:t> and </a:t>
            </a:r>
            <a:r>
              <a:t>cassava</a:t>
            </a:r>
            <a:r>
              <a:rPr b="0"/>
              <a:t> snacks are good as well as raw nuts like </a:t>
            </a:r>
            <a:r>
              <a:t>pecans</a:t>
            </a:r>
            <a:r>
              <a:rPr b="0"/>
              <a:t>, </a:t>
            </a:r>
            <a:r>
              <a:t>pumpkin seeds</a:t>
            </a:r>
            <a:r>
              <a:rPr b="0"/>
              <a:t>, </a:t>
            </a:r>
            <a:r>
              <a:t>brazil nuts</a:t>
            </a:r>
            <a:r>
              <a:rPr b="0"/>
              <a:t>, </a:t>
            </a:r>
            <a:r>
              <a:t>sunflower seeds</a:t>
            </a:r>
            <a:r>
              <a:rPr b="0"/>
              <a:t> but go light on them…we recommend no soy or peanuts or cashews as they contain fungus.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800">
                <a:solidFill>
                  <a:srgbClr val="1C2127"/>
                </a:solidFill>
                <a:latin typeface="Arial"/>
                <a:ea typeface="Arial"/>
                <a:cs typeface="Arial"/>
                <a:sym typeface="Arial"/>
              </a:defRPr>
            </a:pPr>
            <a:r>
              <a:t>Peanut butter is also very high in inflammatory omega-6 fats and due to the processing of peanut butter, those omega 6 fats are in a harmful oxidized state.  Lastly, peanut butter also contains medium amounts of oxalates, which are plant-based anti-nutrients that when consumed in excess can contribute to kidney stones, thyroid and gut problems, joint problems and more. </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Eat a variety of veggies (e.g., squash, zucchini, broccoli). Raw is best. Brussels sprouts, broccoli, carrots, cauliflower, celery, radishes, olives, cabbage, lettuce like romaine, kale, dandelion, black olives, squash, and onions are great!…"/>
          <p:cNvSpPr txBox="1"/>
          <p:nvPr/>
        </p:nvSpPr>
        <p:spPr>
          <a:xfrm>
            <a:off x="327025" y="569563"/>
            <a:ext cx="8667750" cy="5718874"/>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marL="431800" indent="-392112">
              <a:buClr>
                <a:srgbClr val="000000"/>
              </a:buClr>
              <a:buSzPct val="45000"/>
              <a:buFont typeface="Times New Roman"/>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Eat a variety of veggies (e.g., </a:t>
            </a:r>
            <a:r>
              <a:rPr b="1"/>
              <a:t>squash</a:t>
            </a:r>
            <a:r>
              <a:t>, </a:t>
            </a:r>
            <a:r>
              <a:rPr b="1"/>
              <a:t>zucchini, broccoli</a:t>
            </a:r>
            <a:r>
              <a:t>). Raw is best. </a:t>
            </a:r>
            <a:r>
              <a:rPr b="1"/>
              <a:t>Brussels sprouts, broccoli, carrots, cauliflower, celery, radishes, olives, cabbage, lettuce like romaine, kale, dandelion, black olives, squash, and onions are great!</a:t>
            </a:r>
            <a:r>
              <a:t>  </a:t>
            </a:r>
          </a:p>
          <a:p>
            <a:pPr marL="392112" indent="-3524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  </a:t>
            </a:r>
            <a:r>
              <a:rPr sz="2500"/>
              <a:t>(onions not recommended at night-digestion reasons)</a:t>
            </a:r>
            <a:endParaRPr sz="2500"/>
          </a:p>
          <a:p>
            <a:pPr marL="431800" indent="-392112">
              <a:buClr>
                <a:srgbClr val="000000"/>
              </a:buClr>
              <a:buSzPct val="45000"/>
              <a:buFont typeface="Times New Roman"/>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Get most of your carbs from veggies instead of </a:t>
            </a:r>
          </a:p>
          <a:p>
            <a:pPr marL="392112" indent="-3524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   rice, cereal, pasta…on the healing diet it is </a:t>
            </a:r>
          </a:p>
          <a:p>
            <a:pPr marL="392112" indent="-3524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   recommended to have no rice, potatoes, corn, </a:t>
            </a:r>
          </a:p>
          <a:p>
            <a:pPr marL="392112" indent="-3524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   soybeans, or grain breads.  Flat breads, pasta,  </a:t>
            </a:r>
          </a:p>
          <a:p>
            <a:pPr marL="392112" indent="-3524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   or crackers made of coconut, cassava or </a:t>
            </a:r>
          </a:p>
          <a:p>
            <a:pPr marL="392112" indent="-352425">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   cauliflower are ok.</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4" name="Because some of us are trying to be healed of arthritis and autoimmune diseases we should avoid tomatoes, eggplant and peppers, almonds and pistachios.…"/>
          <p:cNvSpPr txBox="1"/>
          <p:nvPr/>
        </p:nvSpPr>
        <p:spPr>
          <a:xfrm>
            <a:off x="303212" y="640612"/>
            <a:ext cx="8537576" cy="5576776"/>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700">
                <a:latin typeface="Helvetica Neue"/>
                <a:ea typeface="Helvetica Neue"/>
                <a:cs typeface="Helvetica Neue"/>
                <a:sym typeface="Helvetica Neue"/>
              </a:defRPr>
            </a:pPr>
            <a:r>
              <a:t>Because some of us are trying to be healed of arthritis and autoimmune diseases we should avoid tomatoes, eggplant and peppers, almonds and pistachios.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700">
                <a:latin typeface="Helvetica Neue"/>
                <a:ea typeface="Helvetica Neue"/>
                <a:cs typeface="Helvetica Neue"/>
                <a:sym typeface="Helvetica Neue"/>
              </a:defRPr>
            </a:pPr>
            <a:r>
              <a:t>(Tomato peels and seeds have lectins which can cause joint pain and arthritis.)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b="1" sz="2700">
                <a:latin typeface="Helvetica Neue"/>
                <a:ea typeface="Helvetica Neue"/>
                <a:cs typeface="Helvetica Neue"/>
                <a:sym typeface="Helvetica Neue"/>
              </a:defRPr>
            </a:pPr>
            <a:r>
              <a:t>Tart fruits and berries</a:t>
            </a:r>
            <a:r>
              <a:rPr b="0"/>
              <a:t> are the best. (tart cherries, lemons, limes, granny smith apples, blueberries, raspberries, cranberries, blackberries, pomegranates, and kiwi fruit are good)</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700">
                <a:latin typeface="Helvetica Neue"/>
                <a:ea typeface="Helvetica Neue"/>
                <a:cs typeface="Helvetica Neue"/>
                <a:sym typeface="Helvetica Neue"/>
              </a:defRPr>
            </a:pPr>
            <a:r>
              <a:t>Eat at least 2 servings of allowed fruits and berries daily but go light on fruit.</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700">
                <a:latin typeface="Helvetica Neue"/>
                <a:ea typeface="Helvetica Neue"/>
                <a:cs typeface="Helvetica Neue"/>
                <a:sym typeface="Helvetica Neue"/>
              </a:defRPr>
            </a:pPr>
            <a:r>
              <a:t>With a “healing crisis” eat allowed fruits, berries, nuts and seeds with a large glass of water and you will feel better soon!</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6" name="Of the apples, crab apples and granny smith apples the best…not so much sugar content and have more polyphenols.…"/>
          <p:cNvSpPr txBox="1"/>
          <p:nvPr/>
        </p:nvSpPr>
        <p:spPr>
          <a:xfrm>
            <a:off x="242093" y="247747"/>
            <a:ext cx="8659814" cy="6362507"/>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700">
                <a:latin typeface="Helvetica Neue"/>
                <a:ea typeface="Helvetica Neue"/>
                <a:cs typeface="Helvetica Neue"/>
                <a:sym typeface="Helvetica Neue"/>
              </a:defRPr>
            </a:pPr>
            <a:r>
              <a:t>Of the apples, </a:t>
            </a:r>
            <a:r>
              <a:rPr b="1"/>
              <a:t>crab apples</a:t>
            </a:r>
            <a:r>
              <a:t> and granny smith apples the best…not so much sugar content and have more polyphenols. </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b="1" sz="2700">
                <a:latin typeface="Helvetica Neue"/>
                <a:ea typeface="Helvetica Neue"/>
                <a:cs typeface="Helvetica Neue"/>
                <a:sym typeface="Helvetica Neue"/>
              </a:defRPr>
            </a:pPr>
            <a:r>
              <a:t>Pomegranates</a:t>
            </a:r>
            <a:r>
              <a:rPr b="0"/>
              <a:t> are an excellent source of polyphenol antioxidants and nitrates, which open up the blood vessels.  If you suffer from cold hands and feet, tingling extremities it’s important to get that blood flowing, so try eating more of these foods. Also pomegranates and pumpkin seeds are good for the prostate.</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700">
                <a:latin typeface="Helvetica Neue"/>
                <a:ea typeface="Helvetica Neue"/>
                <a:cs typeface="Helvetica Neue"/>
                <a:sym typeface="Helvetica Neue"/>
              </a:defRPr>
            </a:pPr>
            <a:r>
              <a:t>Studies have shown </a:t>
            </a:r>
            <a:r>
              <a:rPr b="1"/>
              <a:t>cinnamon</a:t>
            </a:r>
            <a:r>
              <a:t> has the ability to relax blood vessels, which, in turn, reduces blood pressure and increases circulation.</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700">
                <a:latin typeface="Helvetica Neue"/>
                <a:ea typeface="Helvetica Neue"/>
                <a:cs typeface="Helvetica Neue"/>
                <a:sym typeface="Helvetica Neue"/>
              </a:defRPr>
            </a:pPr>
            <a:r>
              <a:t>leafy greens are a rich source of </a:t>
            </a:r>
            <a:r>
              <a:rPr b="1"/>
              <a:t>nitric oxide</a:t>
            </a:r>
            <a:r>
              <a:t>, and you’ve learned that nitric oxide is a key nutrient for opening up your blood vessels.</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Recent research shows probiotic therapy (lactobacillus acidophilus, Enterococcus Faecium) is capable of significantly lowering LDL-cholesterol levels.…"/>
          <p:cNvSpPr txBox="1"/>
          <p:nvPr/>
        </p:nvSpPr>
        <p:spPr>
          <a:xfrm>
            <a:off x="244475" y="120650"/>
            <a:ext cx="8656638" cy="6524420"/>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latin typeface="Helvetica Neue"/>
                <a:ea typeface="Helvetica Neue"/>
                <a:cs typeface="Helvetica Neue"/>
                <a:sym typeface="Helvetica Neue"/>
              </a:defRPr>
            </a:pPr>
            <a:r>
              <a:t>Recent research shows probiotic therapy (lactobacillus acidophilus, Enterococcus Faecium) is capable of significantly lowering LDL-cholesterol levels.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latin typeface="Helvetica Neue"/>
                <a:ea typeface="Helvetica Neue"/>
                <a:cs typeface="Helvetica Neue"/>
                <a:sym typeface="Helvetica Neue"/>
              </a:defRPr>
            </a:pPr>
            <a:r>
              <a:t>The “good oils” in our diet called polyunsaturated fatty acids, lower LDL-cholesterol (the “bad” cholesterol) and raise HDL cholesterol (the “good” cholesterol).  The essential fatty acids are omega-3 (EPA) and Omega 6…round in flaxseed, black seed oil, raw nuts and seeds like hemp seed and grape seed oil.  A diversity of kosher ocean fish are best, grass fed lean beef, goat, mutton, goat, and deer will also supply these beneficial fatty acids.  Limit red meat fat.</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200">
                <a:latin typeface="Helvetica Neue"/>
                <a:ea typeface="Helvetica Neue"/>
                <a:cs typeface="Helvetica Neue"/>
                <a:sym typeface="Helvetica Neue"/>
              </a:defRPr>
            </a:pPr>
            <a:r>
              <a:t>High blood sugar levels raise cholesterol.</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0" name="Also increasing exercise elevates “good” cholesterol.…"/>
          <p:cNvSpPr txBox="1"/>
          <p:nvPr/>
        </p:nvSpPr>
        <p:spPr>
          <a:xfrm>
            <a:off x="654050" y="1638300"/>
            <a:ext cx="8269288" cy="334088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400">
                <a:latin typeface="Arial"/>
                <a:ea typeface="Arial"/>
                <a:cs typeface="Arial"/>
                <a:sym typeface="Arial"/>
              </a:defRPr>
            </a:pPr>
            <a:r>
              <a:t>Also increasing exercise elevates “good” cholesterol.</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400">
                <a:latin typeface="Arial"/>
                <a:ea typeface="Arial"/>
                <a:cs typeface="Arial"/>
                <a:sym typeface="Arial"/>
              </a:defRPr>
            </a:pPr>
            <a:r>
              <a:t>Statin drugs for decreasing cholesterol can cause a rise in blood sugar levels as well as memory loss.  If you are on a Statin drug, take CoQ10 to help prevent memory loss.</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Try to drink filtered water…unless you have good well water. You can sip it at meals and add lemon or lime for flavor. Tea is okay in moderation  (Green or herbal teas…)…"/>
          <p:cNvSpPr txBox="1"/>
          <p:nvPr/>
        </p:nvSpPr>
        <p:spPr>
          <a:xfrm>
            <a:off x="361950" y="1301750"/>
            <a:ext cx="8616950" cy="3802499"/>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marL="436562" indent="-436562">
              <a:buClr>
                <a:srgbClr val="000000"/>
              </a:buClr>
              <a:buSzPct val="45000"/>
              <a:buFont typeface="Times New Roman"/>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400">
                <a:latin typeface="Arial"/>
                <a:ea typeface="Arial"/>
                <a:cs typeface="Arial"/>
                <a:sym typeface="Arial"/>
              </a:defRPr>
            </a:pPr>
            <a:r>
              <a:t>Try to drink filtered water…unless you have good well water. You can sip it at meals and add lemon or lime for flavor. Tea is okay in moderation  (Green or herbal teas…)</a:t>
            </a:r>
          </a:p>
          <a:p>
            <a:pPr marL="436562" indent="-436562">
              <a:buClr>
                <a:srgbClr val="000000"/>
              </a:buClr>
              <a:buSzPct val="45000"/>
              <a:buFont typeface="Times New Roman"/>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400">
                <a:latin typeface="Arial"/>
                <a:ea typeface="Arial"/>
                <a:cs typeface="Arial"/>
                <a:sym typeface="Arial"/>
              </a:defRPr>
            </a:pPr>
            <a:r>
              <a:t>On the healing diet, no fruit juices are recommended unless a small amount for communion.  Fresh carrot juice is ok.</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8" name="I Corinthians 10:31 &quot;So, whether you eat or drink, or whatever you do, do all to the glory of God.&quot;…"/>
          <p:cNvSpPr txBox="1"/>
          <p:nvPr/>
        </p:nvSpPr>
        <p:spPr>
          <a:xfrm>
            <a:off x="627856" y="1349931"/>
            <a:ext cx="7888288" cy="4158138"/>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3200">
                <a:solidFill>
                  <a:srgbClr val="1C2127"/>
                </a:solidFill>
                <a:latin typeface="Helvetica Neue"/>
                <a:ea typeface="Helvetica Neue"/>
                <a:cs typeface="Helvetica Neue"/>
                <a:sym typeface="Helvetica Neue"/>
              </a:defRPr>
            </a:pPr>
            <a:r>
              <a:t>I Corinthians 10:31 </a:t>
            </a:r>
            <a:r>
              <a:rPr>
                <a:solidFill>
                  <a:srgbClr val="0332FF"/>
                </a:solidFill>
              </a:rPr>
              <a:t>"So, whether you eat or drink, or whatever you do, </a:t>
            </a:r>
            <a:r>
              <a:rPr u="sng">
                <a:solidFill>
                  <a:srgbClr val="0332FF"/>
                </a:solidFill>
              </a:rPr>
              <a:t>do all to the glory of God</a:t>
            </a:r>
            <a:r>
              <a:rPr>
                <a:solidFill>
                  <a:srgbClr val="0332FF"/>
                </a:solidFill>
              </a:rPr>
              <a:t>."</a:t>
            </a:r>
            <a:endParaRPr>
              <a:solidFill>
                <a:srgbClr val="0332FF"/>
              </a:solidFill>
            </a:endParaRP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3200">
                <a:solidFill>
                  <a:srgbClr val="1C2127"/>
                </a:solidFill>
                <a:latin typeface="Helvetica Neue"/>
                <a:ea typeface="Helvetica Neue"/>
                <a:cs typeface="Helvetica Neue"/>
                <a:sym typeface="Helvetica Neue"/>
              </a:defRPr>
            </a:pPr>
            <a:r>
              <a:t>I Corinthians 6:19 </a:t>
            </a:r>
            <a:r>
              <a:rPr>
                <a:solidFill>
                  <a:srgbClr val="0332FF"/>
                </a:solidFill>
              </a:rPr>
              <a:t>"Or do you not know that your body is a temple of the Holy Spirit within you, whom you have from God? </a:t>
            </a:r>
            <a:r>
              <a:rPr u="sng">
                <a:solidFill>
                  <a:srgbClr val="0332FF"/>
                </a:solidFill>
              </a:rPr>
              <a:t>You are not your own</a:t>
            </a:r>
            <a:r>
              <a:t>..."</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3200">
                <a:solidFill>
                  <a:srgbClr val="1C2127"/>
                </a:solidFill>
                <a:latin typeface="Helvetica Neue"/>
                <a:ea typeface="Helvetica Neue"/>
                <a:cs typeface="Helvetica Neue"/>
                <a:sym typeface="Helvetica Neue"/>
              </a:defRPr>
            </a:pPr>
            <a:r>
              <a:t>I Corinthians 6:20 "</a:t>
            </a:r>
            <a:r>
              <a:rPr>
                <a:solidFill>
                  <a:srgbClr val="0332FF"/>
                </a:solidFill>
              </a:rPr>
              <a:t>For you were bought with a price. So </a:t>
            </a:r>
            <a:r>
              <a:rPr u="sng">
                <a:solidFill>
                  <a:srgbClr val="0332FF"/>
                </a:solidFill>
              </a:rPr>
              <a:t>glorify God in your body</a:t>
            </a:r>
            <a:r>
              <a:rPr>
                <a:solidFill>
                  <a:srgbClr val="0332FF"/>
                </a:solidFill>
              </a:rPr>
              <a:t>.</a:t>
            </a:r>
            <a:r>
              <a:t>”</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4" name="Try drinking slightly alkaline water 2 hours after a meal or 30 minutes before a meal — with a pH between 8 and 9 — It can improve your health. They say it may make you age more slowly, maintain a healthy pH in your body, and block chronic disease like c"/>
          <p:cNvSpPr txBox="1"/>
          <p:nvPr/>
        </p:nvSpPr>
        <p:spPr>
          <a:xfrm>
            <a:off x="240506" y="1564546"/>
            <a:ext cx="8662988" cy="3728908"/>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lvl1pPr marL="385762" indent="-385762">
              <a:buClr>
                <a:srgbClr val="000000"/>
              </a:buClr>
              <a:buSzPct val="45000"/>
              <a:buFont typeface="Times New Roman"/>
              <a:buChar cha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latin typeface="Arial"/>
                <a:ea typeface="Arial"/>
                <a:cs typeface="Arial"/>
                <a:sym typeface="Arial"/>
              </a:defRPr>
            </a:lvl1pPr>
          </a:lstStyle>
          <a:p>
            <a:pPr/>
            <a:r>
              <a:t>Try drinking slightly alkaline water 2 hours after a meal or 30 minutes before a meal — with a pH between 8 and 9 — It can improve your health. They say it may make you age more slowly, maintain a healthy pH in your body, and block chronic disease like cancer.  Alkaline water may benefit the health of people with certain medical conditions, such as: acid reflux, high blood pressure, diabetes, and high cholesterol. </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In healthy humans, normal body pH is between 7.35 and 7.45, -average 7.4…"/>
          <p:cNvSpPr txBox="1"/>
          <p:nvPr/>
        </p:nvSpPr>
        <p:spPr>
          <a:xfrm>
            <a:off x="371475" y="787400"/>
            <a:ext cx="8401050" cy="5056667"/>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300">
                <a:solidFill>
                  <a:srgbClr val="202020"/>
                </a:solidFill>
                <a:latin typeface="Arial"/>
                <a:ea typeface="Arial"/>
                <a:cs typeface="Arial"/>
                <a:sym typeface="Arial"/>
              </a:defRPr>
            </a:pPr>
            <a:r>
              <a:t>In healthy humans, normal body pH is between 7.35 and 7.45, -average 7.4</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300">
                <a:solidFill>
                  <a:srgbClr val="202020"/>
                </a:solidFill>
                <a:latin typeface="Arial"/>
                <a:ea typeface="Arial"/>
                <a:cs typeface="Arial"/>
                <a:sym typeface="Arial"/>
              </a:defRPr>
            </a:pPr>
            <a:r>
              <a:t>A blood pH level that isn’t normal may be a sign you have slight imbalance or a health condition. In most cases, your blood pH will balance out once the cause goes away or is treated. </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300">
                <a:solidFill>
                  <a:srgbClr val="202020"/>
                </a:solidFill>
                <a:latin typeface="Arial"/>
                <a:ea typeface="Arial"/>
                <a:cs typeface="Arial"/>
                <a:sym typeface="Arial"/>
              </a:defRPr>
            </a:pPr>
            <a:r>
              <a:t>The best way to test is a blood test. If you have a chronic condition like diabetes or kidney disease, your doctor may need to check your blood pH levels routinely.</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8" name="Healthy foods:…"/>
          <p:cNvSpPr txBox="1"/>
          <p:nvPr/>
        </p:nvSpPr>
        <p:spPr>
          <a:xfrm>
            <a:off x="496887" y="142875"/>
            <a:ext cx="8150226" cy="616805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500" u="sng">
                <a:latin typeface="Helvetica Neue"/>
                <a:ea typeface="Helvetica Neue"/>
                <a:cs typeface="Helvetica Neue"/>
                <a:sym typeface="Helvetica Neue"/>
              </a:defRPr>
            </a:pPr>
            <a:r>
              <a:t>Healthy foods: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b="1" sz="2500">
                <a:latin typeface="Helvetica Neue"/>
                <a:ea typeface="Helvetica Neue"/>
                <a:cs typeface="Helvetica Neue"/>
                <a:sym typeface="Helvetica Neue"/>
              </a:defRPr>
            </a:pPr>
            <a:r>
              <a:t>Dark chocolate</a:t>
            </a:r>
            <a:r>
              <a:rPr b="0"/>
              <a:t> is nutrient dense. It not only offers a lot of beneficial healthy fats, it also contains 11% fiber and over 50% of the RDA for iron, magnesium, copper and manganese. </a:t>
            </a:r>
            <a:r>
              <a:rPr b="0" sz="2600"/>
              <a:t> </a:t>
            </a:r>
            <a:r>
              <a:rPr b="0" sz="2600">
                <a:latin typeface="Arial"/>
                <a:ea typeface="Arial"/>
                <a:cs typeface="Arial"/>
                <a:sym typeface="Arial"/>
              </a:rPr>
              <a:t>Studies have shown</a:t>
            </a:r>
            <a:r>
              <a:rPr b="0"/>
              <a:t> that the antioxidants in dark chocolate have the potential to lower blood pressure and protect LDL cholesterol in the blood from becoming oxidized. Other studies have shown that people who eat dark chocolate 5 or more times per week are less than half as likely to die from heart disease compared to those who don’t eat dark chocolate.</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500">
                <a:latin typeface="Helvetica Neue"/>
                <a:ea typeface="Helvetica Neue"/>
                <a:cs typeface="Helvetica Neue"/>
                <a:sym typeface="Helvetica Neue"/>
              </a:defRPr>
            </a:pPr>
            <a:r>
              <a:t>When buying dark chocolate, look for bars that use organic, raw cacao. There is evidence that cacao heals the endothelium. The chocolate should contain at least 70% cocoa content to reap all of the benefits.  </a:t>
            </a:r>
            <a:r>
              <a:rPr u="sng"/>
              <a:t>A little goes a long way</a:t>
            </a:r>
            <a:r>
              <a:t>, and although dark chocolate is good for you, eat too much and you’ll still gain weight!</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We believe in eating for health and longevity as that is part of our wholeness/holiness.…"/>
          <p:cNvSpPr txBox="1"/>
          <p:nvPr/>
        </p:nvSpPr>
        <p:spPr>
          <a:xfrm>
            <a:off x="1039812" y="1417857"/>
            <a:ext cx="7324726" cy="4022287"/>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lnSpc>
                <a:spcPct val="12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3200">
                <a:latin typeface="Helvetica Neue"/>
                <a:ea typeface="Helvetica Neue"/>
                <a:cs typeface="Helvetica Neue"/>
                <a:sym typeface="Helvetica Neue"/>
              </a:defRPr>
            </a:pPr>
            <a:r>
              <a:t>We believe in eating for health and longevity as that is part of our wholeness/holiness.  </a:t>
            </a:r>
          </a:p>
          <a:p>
            <a:pPr>
              <a:lnSpc>
                <a:spcPct val="12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Lst>
              <a:defRPr sz="3200">
                <a:latin typeface="Helvetica Neue"/>
                <a:ea typeface="Helvetica Neue"/>
                <a:cs typeface="Helvetica Neue"/>
                <a:sym typeface="Helvetica Neue"/>
              </a:defRPr>
            </a:pPr>
            <a:r>
              <a:t>Thank you Yah for making us examples to our friends and family and help us add quality years of happiness and long life! </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See Dr. Richard Becker’s book…"/>
          <p:cNvSpPr txBox="1"/>
          <p:nvPr/>
        </p:nvSpPr>
        <p:spPr>
          <a:xfrm>
            <a:off x="1444029" y="2359025"/>
            <a:ext cx="6780809" cy="1607975"/>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sz="3100">
                <a:latin typeface="Helvetica Neue"/>
                <a:ea typeface="Helvetica Neue"/>
                <a:cs typeface="Helvetica Neue"/>
                <a:sym typeface="Helvetica Neue"/>
              </a:defRPr>
            </a:pPr>
            <a:r>
              <a:t>  See Dr. Richard Becker’s book</a:t>
            </a:r>
          </a:p>
          <a:p>
            <a:pPr>
              <a:lnSpc>
                <a:spcPct val="14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sz="3100">
                <a:latin typeface="Helvetica Neue"/>
                <a:ea typeface="Helvetica Neue"/>
                <a:cs typeface="Helvetica Neue"/>
                <a:sym typeface="Helvetica Neue"/>
              </a:defRPr>
            </a:pPr>
            <a:r>
              <a:t>      “Foundations for Healing” </a:t>
            </a:r>
          </a:p>
          <a:p>
            <a:pPr>
              <a:lnSpc>
                <a:spcPct val="140000"/>
              </a:lnSpc>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Lst>
              <a:defRPr sz="2600">
                <a:latin typeface="Helvetica Neue"/>
                <a:ea typeface="Helvetica Neue"/>
                <a:cs typeface="Helvetica Neue"/>
                <a:sym typeface="Helvetica Neue"/>
              </a:defRPr>
            </a:pPr>
            <a:r>
              <a:t>for further information on the ‘Healing Diet’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0" name="I Corinthians 3:17 “If anyone destroys God's temple, God will destroy him. For God's temple is holy, and you are that temple.”…"/>
          <p:cNvSpPr txBox="1"/>
          <p:nvPr/>
        </p:nvSpPr>
        <p:spPr>
          <a:xfrm>
            <a:off x="436562" y="1082274"/>
            <a:ext cx="8270876" cy="4693452"/>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600">
                <a:solidFill>
                  <a:srgbClr val="1C2127"/>
                </a:solidFill>
                <a:latin typeface="Helvetica Neue"/>
                <a:ea typeface="Helvetica Neue"/>
                <a:cs typeface="Helvetica Neue"/>
                <a:sym typeface="Helvetica Neue"/>
              </a:defRPr>
            </a:pPr>
            <a:r>
              <a:t>I Corinthians 3:17 </a:t>
            </a:r>
            <a:r>
              <a:rPr>
                <a:solidFill>
                  <a:srgbClr val="0332FF"/>
                </a:solidFill>
              </a:rPr>
              <a:t>“If anyone destroys God's temple, God will destroy him. For God's temple is holy, and you are that temple.”</a:t>
            </a:r>
            <a:endParaRPr>
              <a:solidFill>
                <a:srgbClr val="0332FF"/>
              </a:solidFill>
            </a:endParaRP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600">
                <a:solidFill>
                  <a:srgbClr val="1C2127"/>
                </a:solidFill>
                <a:latin typeface="Helvetica Neue"/>
                <a:ea typeface="Helvetica Neue"/>
                <a:cs typeface="Helvetica Neue"/>
                <a:sym typeface="Helvetica Neue"/>
              </a:defRPr>
            </a:pPr>
            <a:r>
              <a:t>Philippians 3:19</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600">
                <a:solidFill>
                  <a:srgbClr val="0332FF"/>
                </a:solidFill>
                <a:latin typeface="Helvetica Neue"/>
                <a:ea typeface="Helvetica Neue"/>
                <a:cs typeface="Helvetica Neue"/>
                <a:sym typeface="Helvetica Neue"/>
              </a:defRPr>
            </a:pPr>
            <a:r>
              <a:t>“Their end is destruction, </a:t>
            </a:r>
            <a:r>
              <a:rPr u="sng"/>
              <a:t>their god is their belly</a:t>
            </a:r>
            <a:r>
              <a:t>, and they glory in their shame, with minds set on earthly things.”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Lev. 3:17 “Eat no fat or blood.”…"/>
          <p:cNvSpPr txBox="1"/>
          <p:nvPr/>
        </p:nvSpPr>
        <p:spPr>
          <a:xfrm>
            <a:off x="295275" y="596900"/>
            <a:ext cx="8553450" cy="5720171"/>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200">
                <a:latin typeface="Helvetica Neue"/>
                <a:ea typeface="Helvetica Neue"/>
                <a:cs typeface="Helvetica Neue"/>
                <a:sym typeface="Helvetica Neue"/>
              </a:defRPr>
            </a:pPr>
            <a:r>
              <a:t>Lev. 3:17 </a:t>
            </a:r>
            <a:r>
              <a:rPr>
                <a:solidFill>
                  <a:srgbClr val="0332FF"/>
                </a:solidFill>
              </a:rPr>
              <a:t>“Eat no fat or blood.”</a:t>
            </a:r>
            <a:endParaRPr>
              <a:solidFill>
                <a:srgbClr val="0332FF"/>
              </a:solidFill>
            </a:endParaRP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200">
                <a:latin typeface="Helvetica Neue"/>
                <a:ea typeface="Helvetica Neue"/>
                <a:cs typeface="Helvetica Neue"/>
                <a:sym typeface="Helvetica Neue"/>
              </a:defRPr>
            </a:pPr>
            <a:r>
              <a:t>(Toxins and diseases are carried in the blood.</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200">
                <a:latin typeface="Helvetica Neue"/>
                <a:ea typeface="Helvetica Neue"/>
                <a:cs typeface="Helvetica Neue"/>
                <a:sym typeface="Helvetica Neue"/>
              </a:defRPr>
            </a:pPr>
            <a:r>
              <a:t>Unhealthy Fat clogs your blood vessels.)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2200">
                <a:latin typeface="Arial"/>
                <a:ea typeface="Arial"/>
                <a:cs typeface="Arial"/>
                <a:sym typeface="Arial"/>
              </a:defRPr>
            </a:pPr>
            <a:r>
              <a:t>Meat should be roasted or salted as soon as possible but within 72 hours after slaughtering.</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b="1" sz="3400">
                <a:latin typeface="Helvetica Neue"/>
                <a:ea typeface="Helvetica Neue"/>
                <a:cs typeface="Helvetica Neue"/>
                <a:sym typeface="Helvetica Neue"/>
              </a:defRPr>
            </a:pPr>
            <a:r>
              <a:t>Koshering meat:</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200">
                <a:latin typeface="Helvetica Neue"/>
                <a:ea typeface="Helvetica Neue"/>
                <a:cs typeface="Helvetica Neue"/>
                <a:sym typeface="Helvetica Neue"/>
              </a:defRPr>
            </a:pPr>
            <a:r>
              <a:t>The koshering process, known as </a:t>
            </a:r>
            <a:r>
              <a:rPr b="1"/>
              <a:t>melichah</a:t>
            </a:r>
            <a:r>
              <a:t> ("salting"), entails the following steps: 1) washing or rinsing off the meat; 2) soaking it in water; 3) salting it; and 4) rinsing it very well three times. Then the meat may be frozen.</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200">
                <a:latin typeface="Helvetica Neue"/>
                <a:ea typeface="Helvetica Neue"/>
                <a:cs typeface="Helvetica Neue"/>
                <a:sym typeface="Helvetica Neue"/>
              </a:defRPr>
            </a:pPr>
            <a:r>
              <a:t>If the meat is to be ground, koshering must take place before grinding.</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4" name="Step 1 - Preliminary Washing: The meat must be washed very well to remove all visible blood. All blood clots or discolorations, (black, dark, red, etc.) should be cut out before washing.…"/>
          <p:cNvSpPr txBox="1"/>
          <p:nvPr/>
        </p:nvSpPr>
        <p:spPr>
          <a:xfrm>
            <a:off x="499268" y="1854200"/>
            <a:ext cx="8145464" cy="2840690"/>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b="1" sz="2900">
                <a:latin typeface="Arial"/>
                <a:ea typeface="Arial"/>
                <a:cs typeface="Arial"/>
                <a:sym typeface="Arial"/>
              </a:defRPr>
            </a:pPr>
            <a:r>
              <a:t>Step 1 - Preliminary Washing: </a:t>
            </a:r>
            <a:r>
              <a:rPr b="0"/>
              <a:t>The meat must be washed very well to remove all visible blood. All blood clots or discolorations, (black, dark, red, etc.) should be cut out before washing.</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b="1" sz="2900">
                <a:latin typeface="Arial"/>
                <a:ea typeface="Arial"/>
                <a:cs typeface="Arial"/>
                <a:sym typeface="Arial"/>
              </a:defRPr>
            </a:pPr>
            <a:r>
              <a:t>Step 2 - Soaking: </a:t>
            </a:r>
            <a:r>
              <a:rPr b="0"/>
              <a:t>The meat should be immersed in room temperature water for at least I /2 hour. </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6" name="Step 3-Salting-Coarse Salt (Kosher salt) - to draw out the blood. Thin table salt is not good because it melts into the meat and does not draw out the blood. Neither should the crystals be so large that they roll off the meat.  Use a rack with slats, is "/>
          <p:cNvSpPr txBox="1"/>
          <p:nvPr/>
        </p:nvSpPr>
        <p:spPr>
          <a:xfrm>
            <a:off x="499268" y="552450"/>
            <a:ext cx="8145464" cy="5574935"/>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b="1" sz="2900">
                <a:latin typeface="Arial"/>
                <a:ea typeface="Arial"/>
                <a:cs typeface="Arial"/>
                <a:sym typeface="Arial"/>
              </a:defRPr>
            </a:pPr>
            <a:r>
              <a:t>Step 3-Salting</a:t>
            </a:r>
            <a:r>
              <a:rPr b="0"/>
              <a:t>-</a:t>
            </a:r>
            <a:r>
              <a:t>Coarse Salt (Kosher salt) </a:t>
            </a:r>
            <a:r>
              <a:rPr b="0"/>
              <a:t>- to draw out the blood. Thin table salt is not good because it melts into the meat and does not draw out the blood. Neither should the crystals be so large that they roll off the meat.  Use a rack with slats, is excellent so that the blood can flow out.  Shake off excess water and allow the meat to sit for a short period of time so that the salt does not dissolve too easily. However, the meat should remain damp enough for the salt to stick to it.  Salt the meat thoroughly on all sides, but not so thickly that the blood would be prevented from flowing out. The salted meat should remain on the board for a </a:t>
            </a:r>
            <a:r>
              <a:rPr b="0" u="sng"/>
              <a:t>minimum of one hour.</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8" name="Step 4 - Triple Rinsing: After the meat has lain in salt the required period of time, rinse it well. Rub off and remove the salt from all sides. This is done three separate times.…"/>
          <p:cNvSpPr txBox="1"/>
          <p:nvPr/>
        </p:nvSpPr>
        <p:spPr>
          <a:xfrm>
            <a:off x="508793" y="1060450"/>
            <a:ext cx="8126414" cy="5029963"/>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b="1" sz="2800">
                <a:latin typeface="Arial"/>
                <a:ea typeface="Arial"/>
                <a:cs typeface="Arial"/>
                <a:sym typeface="Arial"/>
              </a:defRPr>
            </a:pPr>
            <a:r>
              <a:t>Step 4 - Triple Rinsing: </a:t>
            </a:r>
            <a:r>
              <a:rPr b="0"/>
              <a:t>After the meat has lain in salt the required period of time, rinse it well. Rub off and remove the salt from all sides. This is done three separate times.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latin typeface="Arial"/>
                <a:ea typeface="Arial"/>
                <a:cs typeface="Arial"/>
                <a:sym typeface="Arial"/>
              </a:defRPr>
            </a:pPr>
            <a:r>
              <a:t>The second and third times, the meat may either be rinsed again under running water, or soaked in a clean basin of fresh water. The basin must be rinsed out separately each time, and fresh water used for both the second and third rinsing. If using a basin, pour the water into it before placing the meat in it. </a:t>
            </a:r>
            <a:r>
              <a:rPr sz="2200"/>
              <a:t>(Put meat on a slat to drain before rinsing again.)</a:t>
            </a:r>
            <a:endParaRPr sz="2200"/>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Lst>
              <a:defRPr sz="2800">
                <a:latin typeface="Arial"/>
                <a:ea typeface="Arial"/>
                <a:cs typeface="Arial"/>
                <a:sym typeface="Arial"/>
              </a:defRPr>
            </a:pPr>
            <a:r>
              <a:t>We encourage all to eat clean meats vs unclean according to Leviticus 11 and Deuteronomy 14)</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0" name="The healing diet for returning to health and vitality. and continue until you attain a pattern of vitality-ie.…"/>
          <p:cNvSpPr txBox="1"/>
          <p:nvPr/>
        </p:nvSpPr>
        <p:spPr>
          <a:xfrm>
            <a:off x="93662" y="1025101"/>
            <a:ext cx="8956676" cy="4807798"/>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b="1" sz="3000">
                <a:solidFill>
                  <a:srgbClr val="1C2127"/>
                </a:solidFill>
                <a:latin typeface="Helvetica Neue"/>
                <a:ea typeface="Helvetica Neue"/>
                <a:cs typeface="Helvetica Neue"/>
                <a:sym typeface="Helvetica Neue"/>
              </a:defRPr>
            </a:pPr>
            <a:r>
              <a:t>The healing diet</a:t>
            </a:r>
            <a:r>
              <a:rPr b="0"/>
              <a:t> for returning to health and vitality. and continue until you attain a pattern of vitality-ie.</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3000">
                <a:solidFill>
                  <a:srgbClr val="1C2127"/>
                </a:solidFill>
                <a:latin typeface="Helvetica Neue"/>
                <a:ea typeface="Helvetica Neue"/>
                <a:cs typeface="Helvetica Neue"/>
                <a:sym typeface="Helvetica Neue"/>
              </a:defRPr>
            </a:pPr>
            <a:r>
              <a:t>-feeling well on a daily basis.</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3000">
                <a:solidFill>
                  <a:srgbClr val="1C2127"/>
                </a:solidFill>
                <a:latin typeface="Helvetica Neue"/>
                <a:ea typeface="Helvetica Neue"/>
                <a:cs typeface="Helvetica Neue"/>
                <a:sym typeface="Helvetica Neue"/>
              </a:defRPr>
            </a:pPr>
            <a:r>
              <a:t>*Every meal should contain at least one protein and one healthy fat source to optimize blood sugar balance.</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3000">
                <a:solidFill>
                  <a:srgbClr val="1C2127"/>
                </a:solidFill>
                <a:latin typeface="Helvetica Neue"/>
                <a:ea typeface="Helvetica Neue"/>
                <a:cs typeface="Helvetica Neue"/>
                <a:sym typeface="Helvetica Neue"/>
              </a:defRPr>
            </a:pPr>
            <a:r>
              <a:t>*Eat grass-fed meat, wild-caught fish (kosher fish like salmon, cod, albacore tuna, sea trout, orange roughy, mackerel, flounder, etc.), free-range/ pasture-raised chicken </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Lst>
              <a:defRPr sz="3000">
                <a:solidFill>
                  <a:srgbClr val="1C2127"/>
                </a:solidFill>
                <a:latin typeface="Helvetica Neue"/>
                <a:ea typeface="Helvetica Neue"/>
                <a:cs typeface="Helvetica Neue"/>
                <a:sym typeface="Helvetica Neue"/>
              </a:defRPr>
            </a:pPr>
            <a:r>
              <a:t>(Rotate your meats)</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Healthy Fats: cold-pressed, unrefined olive oil; coconut oil…"/>
          <p:cNvSpPr txBox="1"/>
          <p:nvPr/>
        </p:nvSpPr>
        <p:spPr>
          <a:xfrm>
            <a:off x="242093" y="1238072"/>
            <a:ext cx="8659814" cy="4381856"/>
          </a:xfrm>
          <a:prstGeom prst="rect">
            <a:avLst/>
          </a:prstGeom>
          <a:ln w="12700">
            <a:miter lim="400000"/>
          </a:ln>
          <a:extLst>
            <a:ext uri="{C572A759-6A51-4108-AA02-DFA0A04FC94B}">
              <ma14:wrappingTextBoxFlag xmlns:ma14="http://schemas.microsoft.com/office/mac/drawingml/2011/main" val="1"/>
            </a:ext>
          </a:extLst>
        </p:spPr>
        <p:txBody>
          <a:bodyPr lIns="44999" tIns="44999" rIns="44999" bIns="44999">
            <a:spAutoFit/>
          </a:bodyPr>
          <a:lstStyle/>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b="1" sz="3000">
                <a:solidFill>
                  <a:srgbClr val="1C2127"/>
                </a:solidFill>
                <a:latin typeface="Helvetica Neue"/>
                <a:ea typeface="Helvetica Neue"/>
                <a:cs typeface="Helvetica Neue"/>
                <a:sym typeface="Helvetica Neue"/>
              </a:defRPr>
            </a:pPr>
            <a:r>
              <a:t>Healthy Fats</a:t>
            </a:r>
            <a:r>
              <a:rPr b="0"/>
              <a:t>: cold-pressed, unrefined olive oil; coconut oil</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Avacados are excellent and have pure fat and fiber.</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For cooking: Use extra virgin olive oil, avocado oil, or macadamia nut oil at moderate to low heats or room temperature.  Use coconut oil when cooking at high heat. </a:t>
            </a:r>
          </a:p>
          <a:p>
            <a:pPr>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Lst>
              <a:defRPr sz="3000">
                <a:solidFill>
                  <a:srgbClr val="1C2127"/>
                </a:solidFill>
                <a:latin typeface="Helvetica Neue"/>
                <a:ea typeface="Helvetica Neue"/>
                <a:cs typeface="Helvetica Neue"/>
                <a:sym typeface="Helvetica Neue"/>
              </a:defRPr>
            </a:pPr>
            <a:r>
              <a:t>Avoid industrial oils like vegetable, canola, soy, and cottonseed oil and all trans fats.</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a:themeElements>
    <a:clrScheme name="Offic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Times New Roman"/>
        <a:ea typeface="Times New Roman"/>
        <a:cs typeface="Times New Roman"/>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a:themeElements>
    <a:clrScheme name="Office">
      <a:dk1>
        <a:srgbClr val="000000"/>
      </a:dk1>
      <a:lt1>
        <a:srgbClr val="FFFFFF"/>
      </a:lt1>
      <a:dk2>
        <a:srgbClr val="A7A7A7"/>
      </a:dk2>
      <a:lt2>
        <a:srgbClr val="535353"/>
      </a:lt2>
      <a:accent1>
        <a:srgbClr val="00CC99"/>
      </a:accent1>
      <a:accent2>
        <a:srgbClr val="3333CC"/>
      </a:accent2>
      <a:accent3>
        <a:srgbClr val="9BBB59"/>
      </a:accent3>
      <a:accent4>
        <a:srgbClr val="8064A2"/>
      </a:accent4>
      <a:accent5>
        <a:srgbClr val="4BACC6"/>
      </a:accent5>
      <a:accent6>
        <a:srgbClr val="F79646"/>
      </a:accent6>
      <a:hlink>
        <a:srgbClr val="0000FF"/>
      </a:hlink>
      <a:folHlink>
        <a:srgbClr val="FF00FF"/>
      </a:folHlink>
    </a:clrScheme>
    <a:fontScheme name="Office">
      <a:majorFont>
        <a:latin typeface="Times New Roman"/>
        <a:ea typeface="Times New Roman"/>
        <a:cs typeface="Times New Roman"/>
      </a:majorFont>
      <a:minorFont>
        <a:latin typeface="Helvetica"/>
        <a:ea typeface="Helvetica"/>
        <a:cs typeface="Helvetic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93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