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60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53BAAB4-7CF7-9F44-9D6F-8EBA3DAE8254}" v="2" dt="2023-10-17T02:11:29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/>
    <p:restoredTop sz="94626"/>
  </p:normalViewPr>
  <p:slideViewPr>
    <p:cSldViewPr snapToGrid="0">
      <p:cViewPr varScale="1">
        <p:scale>
          <a:sx n="107" d="100"/>
          <a:sy n="107" d="100"/>
        </p:scale>
        <p:origin x="176" y="3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hua Dale" userId="94cbdae98ddc24e5" providerId="LiveId" clId="{353BAAB4-7CF7-9F44-9D6F-8EBA3DAE8254}"/>
    <pc:docChg chg="addSld modSld">
      <pc:chgData name="Joshua Dale" userId="94cbdae98ddc24e5" providerId="LiveId" clId="{353BAAB4-7CF7-9F44-9D6F-8EBA3DAE8254}" dt="2023-10-17T02:11:29.072" v="52" actId="20577"/>
      <pc:docMkLst>
        <pc:docMk/>
      </pc:docMkLst>
      <pc:sldChg chg="modSp new mod">
        <pc:chgData name="Joshua Dale" userId="94cbdae98ddc24e5" providerId="LiveId" clId="{353BAAB4-7CF7-9F44-9D6F-8EBA3DAE8254}" dt="2023-10-17T02:11:29.072" v="52" actId="20577"/>
        <pc:sldMkLst>
          <pc:docMk/>
          <pc:sldMk cId="3199012123" sldId="274"/>
        </pc:sldMkLst>
        <pc:spChg chg="mod">
          <ac:chgData name="Joshua Dale" userId="94cbdae98ddc24e5" providerId="LiveId" clId="{353BAAB4-7CF7-9F44-9D6F-8EBA3DAE8254}" dt="2023-10-17T02:11:29.072" v="52" actId="20577"/>
          <ac:spMkLst>
            <pc:docMk/>
            <pc:sldMk cId="3199012123" sldId="274"/>
            <ac:spMk id="3" creationId="{1F509F4E-4151-9A8F-3913-1AA7C14F47BB}"/>
          </ac:spMkLst>
        </pc:spChg>
      </pc:sldChg>
    </pc:docChg>
  </pc:docChgLst>
  <pc:docChgLst>
    <pc:chgData name="Joshua Dale" userId="94cbdae98ddc24e5" providerId="LiveId" clId="{B1A7122C-DB17-B941-992F-FBBCC84C6420}"/>
    <pc:docChg chg="modSld">
      <pc:chgData name="Joshua Dale" userId="94cbdae98ddc24e5" providerId="LiveId" clId="{B1A7122C-DB17-B941-992F-FBBCC84C6420}" dt="2022-12-10T15:06:58.755" v="5" actId="20577"/>
      <pc:docMkLst>
        <pc:docMk/>
      </pc:docMkLst>
      <pc:sldChg chg="modSp mod">
        <pc:chgData name="Joshua Dale" userId="94cbdae98ddc24e5" providerId="LiveId" clId="{B1A7122C-DB17-B941-992F-FBBCC84C6420}" dt="2022-12-10T15:06:58.755" v="5" actId="20577"/>
        <pc:sldMkLst>
          <pc:docMk/>
          <pc:sldMk cId="4259121220" sldId="261"/>
        </pc:sldMkLst>
        <pc:spChg chg="mod">
          <ac:chgData name="Joshua Dale" userId="94cbdae98ddc24e5" providerId="LiveId" clId="{B1A7122C-DB17-B941-992F-FBBCC84C6420}" dt="2022-12-10T15:06:58.755" v="5" actId="20577"/>
          <ac:spMkLst>
            <pc:docMk/>
            <pc:sldMk cId="4259121220" sldId="261"/>
            <ac:spMk id="25" creationId="{6E508ED4-4257-038A-6361-A7D85C17AEB1}"/>
          </ac:spMkLst>
        </pc:spChg>
        <pc:spChg chg="mod">
          <ac:chgData name="Joshua Dale" userId="94cbdae98ddc24e5" providerId="LiveId" clId="{B1A7122C-DB17-B941-992F-FBBCC84C6420}" dt="2022-12-10T15:06:36.625" v="0" actId="20577"/>
          <ac:spMkLst>
            <pc:docMk/>
            <pc:sldMk cId="4259121220" sldId="261"/>
            <ac:spMk id="26" creationId="{55BC0FFE-AFC4-1274-61EC-443EAC98051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D1E7-3079-039E-AEAF-14CCE91223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E6B7CE-75CF-0D31-9FB4-9A9AFC416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92637-4784-74DC-7B6A-0DE8D8E2C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E2A7D-E00C-BABF-79A5-1208A05E3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FFD08-ED8B-E725-D591-234840D3B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65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732AD-9D67-4902-5B4E-8CE39DCD2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5F5103-4F50-4F17-B4EB-7E2FEB398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5D3220-C1C1-EE6D-B450-276A0ACDC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DF8F-ED63-46C2-D63C-CBCFEDE26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A5C4C-6CDE-9E92-F8D1-178BA385E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54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A0954E-8DB7-F6FF-4F37-FB3160E370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79AB7-D6E7-D6EA-25A1-C28853EAF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D8544A-0E4E-DAFE-9C71-3D705759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CAD789-C83D-3091-D3FC-EC2DFA2D2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B0E04-58BE-812C-9AE1-F65397061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59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9AE96-8C41-72E7-1790-01D0391A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379EA-B893-B7BF-E9D9-09F692B4B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CE190-0F88-267A-BFB3-0E68E3B3F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189C7-E2B0-3573-A4E6-11A7CCE26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447EE-8F82-7B27-78E2-00D513C3F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638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EA963-AF4D-124D-FBAB-FB931B89D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C524C0-2800-178E-F53C-8C872BE53E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EF93F-1A2A-271C-8A21-DA4BB91CB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D2CFD-C068-0F45-1040-846A4FC3B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6EEBBB-C968-80E2-6F00-F748ADB4B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8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07151-4D5B-9059-7DF0-CFE9AB06D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AFFBA-E6B4-39C0-F27F-8CFA19686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E780EA-212B-F8FC-E634-1AC1126608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3459A49-0003-77F8-1DCD-FDA078684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FA5D8-4A36-A027-C11B-D116F09A6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B617A7-1D72-6917-8C31-206A0E365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CBDAC-980D-9E83-8D4F-D21CEBFAD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03579-E6EB-28FA-D48F-0F6ADD44E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E2B75-62A3-EAA0-6242-0C4425E44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4BB180-BA6A-FADA-9145-4329BA7F53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9A00E6-3B97-0153-CA00-1787A2EBA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C8A668-C2A7-9A56-0F3C-94E575996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8F79B1-6450-74EF-E20D-E3FECF332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0A1C9B-4856-A20A-A37F-3601DF495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97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0B7C0-4937-83BC-55BC-B247BDC9C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C27A47-B220-2151-E1C8-35D1009E7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5DF57F-AAC6-AC62-0EB5-19EE03741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B72E79-8EEB-B399-F735-B1A6B1AEC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E48CDC-8CEE-EA05-490E-6527608E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79A536-DE18-C17E-836F-DBB55330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ECFF9-4D38-209F-928D-73A0A05E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799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42550-D9E0-3E5C-EEC3-86BACA7E9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05E61-4014-EAA1-98C6-852FAB9CB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604CAD-27EE-CEEF-EF51-5A89D0DA5D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6E7B9-1DEF-1A5D-73D6-47B684822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AA91D-5AA0-7729-6D5B-F4D8F7E81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86DDA0-B254-2FF7-E943-6E1CDD11F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556CC-C2F7-0D26-3F31-4918C09BD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D06C6F-A4ED-D510-3DA5-792E0A41F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923A85-D444-F978-8F5F-DBD435251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E61682-3D1E-797A-0A53-ECA51AC98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BF5C17-A26A-3333-DC3D-525B2E81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B51170-940C-EAE0-DDD4-65F12404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69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1E6911-F4B6-3F0B-F91A-BFBAF705A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E890ED-CD1C-BA68-7F07-C9FE0E7126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B997C-1D3C-65B2-E398-9940BD126B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05E1C-706E-FB4E-B18E-1695EC8B063A}" type="datetimeFigureOut">
              <a:rPr lang="en-US" smtClean="0"/>
              <a:t>10/16/23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593486-1A77-8CAC-53A6-7CDBE5D8D1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8ED1F0-DF3A-8F80-A5DD-46C000836B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942B7-AC42-054E-A94F-B25AC9F94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5345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a.co/d/cA11dsR" TargetMode="External"/><Relationship Id="rId2" Type="http://schemas.openxmlformats.org/officeDocument/2006/relationships/hyperlink" Target="mailto:joshua@littletzar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.co/d/h2FZzBY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AA291-7C62-15CD-3C17-59DB53C9DA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to Successfully Share Torah With Other Believers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EB74E7-6BDF-D1EA-6A0E-A63D505DD7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3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B7951-A010-5CAF-240E-497565B2D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Make Yourself Understood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11372-5C33-949B-5CB1-5F8535899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Understand what you believe (not apologetics)</a:t>
            </a:r>
          </a:p>
          <a:p>
            <a:r>
              <a:rPr lang="en-US" dirty="0"/>
              <a:t>Theological self-awareness</a:t>
            </a:r>
          </a:p>
          <a:p>
            <a:pPr lvl="1"/>
            <a:r>
              <a:rPr lang="en-US" dirty="0"/>
              <a:t>Why do you believe what you believe (emotionally no logically)</a:t>
            </a:r>
          </a:p>
          <a:p>
            <a:r>
              <a:rPr lang="en-US" dirty="0"/>
              <a:t>What do I want the scripture to say?</a:t>
            </a:r>
          </a:p>
          <a:p>
            <a:pPr lvl="1"/>
            <a:r>
              <a:rPr lang="en-US" dirty="0"/>
              <a:t>Reveals your bias</a:t>
            </a:r>
          </a:p>
          <a:p>
            <a:pPr lvl="1"/>
            <a:r>
              <a:rPr lang="en-US" dirty="0"/>
              <a:t>Allows for other perspectives to be seen</a:t>
            </a:r>
          </a:p>
        </p:txBody>
      </p:sp>
    </p:spTree>
    <p:extLst>
      <p:ext uri="{BB962C8B-B14F-4D97-AF65-F5344CB8AC3E}">
        <p14:creationId xmlns:p14="http://schemas.microsoft.com/office/powerpoint/2010/main" val="340331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F7D85-F642-BE8E-ED03-188E5B8C9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Christian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FBF52-41D8-6668-632D-E4A00D143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Christians obey the Law of Moses?</a:t>
            </a:r>
          </a:p>
          <a:p>
            <a:pPr lvl="1"/>
            <a:r>
              <a:rPr lang="en-US" dirty="0"/>
              <a:t>77% vs 81%</a:t>
            </a:r>
          </a:p>
          <a:p>
            <a:r>
              <a:rPr lang="en-US" dirty="0"/>
              <a:t>Matt 21:28 – 31</a:t>
            </a:r>
          </a:p>
          <a:p>
            <a:r>
              <a:rPr lang="en-US" dirty="0"/>
              <a:t>Are you speaking their language?</a:t>
            </a:r>
          </a:p>
          <a:p>
            <a:r>
              <a:rPr lang="en-US" dirty="0"/>
              <a:t>Do you have a history of obeying the Law of Moses?</a:t>
            </a:r>
          </a:p>
        </p:txBody>
      </p:sp>
    </p:spTree>
    <p:extLst>
      <p:ext uri="{BB962C8B-B14F-4D97-AF65-F5344CB8AC3E}">
        <p14:creationId xmlns:p14="http://schemas.microsoft.com/office/powerpoint/2010/main" val="1481377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1484E-44EA-6F36-3E13-5846365B4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Christian's Missing?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B8A068-A32A-3C7C-5668-73175C4AA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Eating "kosher"</a:t>
            </a:r>
          </a:p>
          <a:p>
            <a:pPr lvl="1"/>
            <a:r>
              <a:rPr lang="en-US" dirty="0"/>
              <a:t>A lot of us don't exactly eat "kosher" or Biblically clean either</a:t>
            </a:r>
          </a:p>
          <a:p>
            <a:pPr lvl="2"/>
            <a:r>
              <a:rPr lang="en-US" dirty="0"/>
              <a:t>GMO</a:t>
            </a:r>
          </a:p>
          <a:p>
            <a:pPr lvl="2"/>
            <a:r>
              <a:rPr lang="en-US" dirty="0"/>
              <a:t>Hybrids</a:t>
            </a:r>
          </a:p>
          <a:p>
            <a:r>
              <a:rPr lang="en-US" dirty="0"/>
              <a:t>Celebrating the </a:t>
            </a:r>
            <a:r>
              <a:rPr lang="en-US" dirty="0" err="1"/>
              <a:t>moedim</a:t>
            </a:r>
            <a:r>
              <a:rPr lang="en-US" dirty="0"/>
              <a:t> or appointed times (Lev 23)</a:t>
            </a:r>
          </a:p>
          <a:p>
            <a:r>
              <a:rPr lang="en-US" strike="sngStrike" dirty="0"/>
              <a:t>Worshiping Yahweh the way the nations worship their gods</a:t>
            </a:r>
          </a:p>
          <a:p>
            <a:r>
              <a:rPr lang="en-US" dirty="0"/>
              <a:t>Not wearing tzitzits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91137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4A09-D12A-B7B7-74DE-2C28C0198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Your Perspective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AE434-9571-70B7-118C-4704B787E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 vs them mentality</a:t>
            </a:r>
          </a:p>
          <a:p>
            <a:r>
              <a:rPr lang="en-US" dirty="0"/>
              <a:t>Where is your focus?</a:t>
            </a:r>
          </a:p>
        </p:txBody>
      </p:sp>
    </p:spTree>
    <p:extLst>
      <p:ext uri="{BB962C8B-B14F-4D97-AF65-F5344CB8AC3E}">
        <p14:creationId xmlns:p14="http://schemas.microsoft.com/office/powerpoint/2010/main" val="4273904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411C-9FC2-0654-3914-057CFA94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4551-7E96-795F-EB72-02ADAE098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Acts 15:1 – 29</a:t>
            </a:r>
          </a:p>
          <a:p>
            <a:r>
              <a:rPr lang="en-US" dirty="0"/>
              <a:t>What do we want it to say? </a:t>
            </a:r>
          </a:p>
        </p:txBody>
      </p:sp>
    </p:spTree>
    <p:extLst>
      <p:ext uri="{BB962C8B-B14F-4D97-AF65-F5344CB8AC3E}">
        <p14:creationId xmlns:p14="http://schemas.microsoft.com/office/powerpoint/2010/main" val="6708168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0411C-9FC2-0654-3914-057CFA94B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Does It Matter?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74551-7E96-795F-EB72-02ADAE0989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2622630" cy="180882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Obeying the </a:t>
            </a:r>
          </a:p>
          <a:p>
            <a:pPr marL="0" indent="0" algn="ctr">
              <a:buNone/>
            </a:pPr>
            <a:r>
              <a:rPr lang="en-US" dirty="0"/>
              <a:t>Law of Moses </a:t>
            </a:r>
          </a:p>
          <a:p>
            <a:pPr marL="0" indent="0" algn="ctr">
              <a:buNone/>
            </a:pPr>
            <a:r>
              <a:rPr lang="en-US" dirty="0"/>
              <a:t>is required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D8597B-CC30-5130-624E-F4B53D9ED68B}"/>
              </a:ext>
            </a:extLst>
          </p:cNvPr>
          <p:cNvSpPr txBox="1">
            <a:spLocks/>
          </p:cNvSpPr>
          <p:nvPr/>
        </p:nvSpPr>
        <p:spPr>
          <a:xfrm>
            <a:off x="7970134" y="1825625"/>
            <a:ext cx="2622630" cy="180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Teaching to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obey the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Law of Moses</a:t>
            </a:r>
          </a:p>
        </p:txBody>
      </p:sp>
    </p:spTree>
    <p:extLst>
      <p:ext uri="{BB962C8B-B14F-4D97-AF65-F5344CB8AC3E}">
        <p14:creationId xmlns:p14="http://schemas.microsoft.com/office/powerpoint/2010/main" val="26816382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>
            <a:extLst>
              <a:ext uri="{FF2B5EF4-FFF2-40B4-BE49-F238E27FC236}">
                <a16:creationId xmlns:a16="http://schemas.microsoft.com/office/drawing/2014/main" id="{CB6A6DE5-30DF-A05B-470F-2F6CF64270CB}"/>
              </a:ext>
            </a:extLst>
          </p:cNvPr>
          <p:cNvSpPr txBox="1"/>
          <p:nvPr/>
        </p:nvSpPr>
        <p:spPr>
          <a:xfrm>
            <a:off x="9552088" y="1821628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F74B8F4-E241-FE62-2BD4-48D98B054C4E}"/>
              </a:ext>
            </a:extLst>
          </p:cNvPr>
          <p:cNvSpPr txBox="1"/>
          <p:nvPr/>
        </p:nvSpPr>
        <p:spPr>
          <a:xfrm>
            <a:off x="8506211" y="2703793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B17E20C-A186-9563-9E48-15C15B199E59}"/>
              </a:ext>
            </a:extLst>
          </p:cNvPr>
          <p:cNvSpPr txBox="1"/>
          <p:nvPr/>
        </p:nvSpPr>
        <p:spPr>
          <a:xfrm>
            <a:off x="5355417" y="3180534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38A194-75CE-73B6-EB54-F1598EDAF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You Doing?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70227-A533-2043-9D94-9343949FEF93}"/>
              </a:ext>
            </a:extLst>
          </p:cNvPr>
          <p:cNvSpPr txBox="1"/>
          <p:nvPr/>
        </p:nvSpPr>
        <p:spPr>
          <a:xfrm>
            <a:off x="568392" y="1753643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32655C-4EF2-1367-9D9A-69A28BDF9EC8}"/>
              </a:ext>
            </a:extLst>
          </p:cNvPr>
          <p:cNvSpPr txBox="1"/>
          <p:nvPr/>
        </p:nvSpPr>
        <p:spPr>
          <a:xfrm>
            <a:off x="4090815" y="1828318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6" name="Smiley Face 5">
            <a:extLst>
              <a:ext uri="{FF2B5EF4-FFF2-40B4-BE49-F238E27FC236}">
                <a16:creationId xmlns:a16="http://schemas.microsoft.com/office/drawing/2014/main" id="{64AB3BB3-4547-D956-A57A-1D5D96D758B3}"/>
              </a:ext>
            </a:extLst>
          </p:cNvPr>
          <p:cNvSpPr/>
          <p:nvPr/>
        </p:nvSpPr>
        <p:spPr>
          <a:xfrm>
            <a:off x="962962" y="2584640"/>
            <a:ext cx="663879" cy="663879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F66210-4C75-1DA3-B2C7-EA1195D67538}"/>
              </a:ext>
            </a:extLst>
          </p:cNvPr>
          <p:cNvSpPr txBox="1"/>
          <p:nvPr/>
        </p:nvSpPr>
        <p:spPr>
          <a:xfrm>
            <a:off x="1658156" y="2062669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283568-163E-8F31-BE35-BC1CB224C509}"/>
              </a:ext>
            </a:extLst>
          </p:cNvPr>
          <p:cNvSpPr txBox="1"/>
          <p:nvPr/>
        </p:nvSpPr>
        <p:spPr>
          <a:xfrm>
            <a:off x="605970" y="3175828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CC172E-B4B6-F3B4-7D0A-306DAC45B765}"/>
              </a:ext>
            </a:extLst>
          </p:cNvPr>
          <p:cNvSpPr txBox="1"/>
          <p:nvPr/>
        </p:nvSpPr>
        <p:spPr>
          <a:xfrm>
            <a:off x="1620578" y="2916579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5030313-4CC4-8EED-82E1-8E82015D7E37}"/>
              </a:ext>
            </a:extLst>
          </p:cNvPr>
          <p:cNvSpPr txBox="1"/>
          <p:nvPr/>
        </p:nvSpPr>
        <p:spPr>
          <a:xfrm>
            <a:off x="3010966" y="1517308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16" name="Smiley Face 15">
            <a:extLst>
              <a:ext uri="{FF2B5EF4-FFF2-40B4-BE49-F238E27FC236}">
                <a16:creationId xmlns:a16="http://schemas.microsoft.com/office/drawing/2014/main" id="{BA87F320-0153-C85C-2FDE-8105EBD466D9}"/>
              </a:ext>
            </a:extLst>
          </p:cNvPr>
          <p:cNvSpPr/>
          <p:nvPr/>
        </p:nvSpPr>
        <p:spPr>
          <a:xfrm>
            <a:off x="3405536" y="2348305"/>
            <a:ext cx="663879" cy="663879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B9D170-D34B-AF44-8FC2-2F69475275B0}"/>
              </a:ext>
            </a:extLst>
          </p:cNvPr>
          <p:cNvSpPr txBox="1"/>
          <p:nvPr/>
        </p:nvSpPr>
        <p:spPr>
          <a:xfrm>
            <a:off x="3048544" y="2939493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2783A3A-0182-EC3D-C2BD-518D676F3E0A}"/>
              </a:ext>
            </a:extLst>
          </p:cNvPr>
          <p:cNvSpPr txBox="1"/>
          <p:nvPr/>
        </p:nvSpPr>
        <p:spPr>
          <a:xfrm>
            <a:off x="4063152" y="2680244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F6F575E-F259-57A6-E060-EAF2697A3815}"/>
              </a:ext>
            </a:extLst>
          </p:cNvPr>
          <p:cNvSpPr txBox="1"/>
          <p:nvPr/>
        </p:nvSpPr>
        <p:spPr>
          <a:xfrm>
            <a:off x="6396647" y="2064653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56E486-7751-10FD-F79C-10B1ED45CDC1}"/>
              </a:ext>
            </a:extLst>
          </p:cNvPr>
          <p:cNvSpPr txBox="1"/>
          <p:nvPr/>
        </p:nvSpPr>
        <p:spPr>
          <a:xfrm>
            <a:off x="5316798" y="1753643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3" name="Smiley Face 22">
            <a:extLst>
              <a:ext uri="{FF2B5EF4-FFF2-40B4-BE49-F238E27FC236}">
                <a16:creationId xmlns:a16="http://schemas.microsoft.com/office/drawing/2014/main" id="{B6771C64-8A85-FA14-050A-08A00207CD40}"/>
              </a:ext>
            </a:extLst>
          </p:cNvPr>
          <p:cNvSpPr/>
          <p:nvPr/>
        </p:nvSpPr>
        <p:spPr>
          <a:xfrm>
            <a:off x="5711368" y="2584640"/>
            <a:ext cx="663879" cy="663879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A22C7FDD-1CE4-5D71-2711-0EFE38016130}"/>
              </a:ext>
            </a:extLst>
          </p:cNvPr>
          <p:cNvSpPr txBox="1"/>
          <p:nvPr/>
        </p:nvSpPr>
        <p:spPr>
          <a:xfrm>
            <a:off x="6368984" y="2916579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371D0A6-9A5B-EA1E-943E-42F5FB82FED5}"/>
              </a:ext>
            </a:extLst>
          </p:cNvPr>
          <p:cNvSpPr txBox="1"/>
          <p:nvPr/>
        </p:nvSpPr>
        <p:spPr>
          <a:xfrm>
            <a:off x="7494229" y="2977071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1509E25-5B9B-30A7-779C-626A865817B8}"/>
              </a:ext>
            </a:extLst>
          </p:cNvPr>
          <p:cNvSpPr txBox="1"/>
          <p:nvPr/>
        </p:nvSpPr>
        <p:spPr>
          <a:xfrm>
            <a:off x="8535459" y="1861190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491FCE4-C139-ECCA-3FF6-C138E412563E}"/>
              </a:ext>
            </a:extLst>
          </p:cNvPr>
          <p:cNvSpPr txBox="1"/>
          <p:nvPr/>
        </p:nvSpPr>
        <p:spPr>
          <a:xfrm>
            <a:off x="7455610" y="1550180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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31" name="Smiley Face 30">
            <a:extLst>
              <a:ext uri="{FF2B5EF4-FFF2-40B4-BE49-F238E27FC236}">
                <a16:creationId xmlns:a16="http://schemas.microsoft.com/office/drawing/2014/main" id="{1C4C01C8-4D57-65DB-C985-E7B6F2EB8791}"/>
              </a:ext>
            </a:extLst>
          </p:cNvPr>
          <p:cNvSpPr/>
          <p:nvPr/>
        </p:nvSpPr>
        <p:spPr>
          <a:xfrm>
            <a:off x="7850180" y="2381177"/>
            <a:ext cx="663879" cy="663879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A6F2E6-7EDF-0FB4-3258-4AF8F2CD2260}"/>
              </a:ext>
            </a:extLst>
          </p:cNvPr>
          <p:cNvSpPr txBox="1"/>
          <p:nvPr/>
        </p:nvSpPr>
        <p:spPr>
          <a:xfrm>
            <a:off x="10598042" y="2975241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53D6DB4-B6E5-0238-CB84-3F1A3DC5EA3B}"/>
              </a:ext>
            </a:extLst>
          </p:cNvPr>
          <p:cNvSpPr txBox="1"/>
          <p:nvPr/>
        </p:nvSpPr>
        <p:spPr>
          <a:xfrm>
            <a:off x="9586060" y="3248519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8F26033-97E3-B483-27D0-13BACD39A70B}"/>
              </a:ext>
            </a:extLst>
          </p:cNvPr>
          <p:cNvSpPr txBox="1"/>
          <p:nvPr/>
        </p:nvSpPr>
        <p:spPr>
          <a:xfrm>
            <a:off x="10627290" y="2132638"/>
            <a:ext cx="7265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ym typeface="Wingdings" pitchFamily="2" charset="2"/>
              </a:rPr>
              <a:t></a:t>
            </a:r>
            <a:r>
              <a:rPr lang="en-US" dirty="0">
                <a:sym typeface="Wingdings" pitchFamily="2" charset="2"/>
              </a:rPr>
              <a:t> </a:t>
            </a:r>
            <a:endParaRPr lang="en-US" dirty="0"/>
          </a:p>
        </p:txBody>
      </p:sp>
      <p:sp>
        <p:nvSpPr>
          <p:cNvPr id="38" name="Smiley Face 37">
            <a:extLst>
              <a:ext uri="{FF2B5EF4-FFF2-40B4-BE49-F238E27FC236}">
                <a16:creationId xmlns:a16="http://schemas.microsoft.com/office/drawing/2014/main" id="{D3D37653-5F95-77E6-0BF2-0FA1D8E21292}"/>
              </a:ext>
            </a:extLst>
          </p:cNvPr>
          <p:cNvSpPr/>
          <p:nvPr/>
        </p:nvSpPr>
        <p:spPr>
          <a:xfrm>
            <a:off x="9942011" y="2652625"/>
            <a:ext cx="663879" cy="663879"/>
          </a:xfrm>
          <a:prstGeom prst="smileyFac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5701703E-628D-7A5E-5315-0A5E6789D2A1}"/>
              </a:ext>
            </a:extLst>
          </p:cNvPr>
          <p:cNvSpPr txBox="1"/>
          <p:nvPr/>
        </p:nvSpPr>
        <p:spPr>
          <a:xfrm>
            <a:off x="302759" y="4273361"/>
            <a:ext cx="2081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Successfully</a:t>
            </a:r>
          </a:p>
          <a:p>
            <a:pPr algn="ctr"/>
            <a:r>
              <a:rPr lang="en-US" sz="2400" b="1" dirty="0"/>
              <a:t>Sharing Torah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B44F673-D40F-62A3-786D-79D61C8D16E1}"/>
              </a:ext>
            </a:extLst>
          </p:cNvPr>
          <p:cNvSpPr txBox="1"/>
          <p:nvPr/>
        </p:nvSpPr>
        <p:spPr>
          <a:xfrm>
            <a:off x="9507203" y="4277180"/>
            <a:ext cx="20819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Unsuccessfully</a:t>
            </a:r>
          </a:p>
          <a:p>
            <a:pPr algn="ctr"/>
            <a:r>
              <a:rPr lang="en-US" sz="2400" b="1" dirty="0"/>
              <a:t>Sharing Torah</a:t>
            </a: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49C76B8-6BCB-5F0C-F01B-BF06E4A60115}"/>
              </a:ext>
            </a:extLst>
          </p:cNvPr>
          <p:cNvCxnSpPr/>
          <p:nvPr/>
        </p:nvCxnSpPr>
        <p:spPr>
          <a:xfrm>
            <a:off x="605970" y="4128854"/>
            <a:ext cx="10718582" cy="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7D2BF2E0-00BC-6D98-E46C-BE218498656D}"/>
              </a:ext>
            </a:extLst>
          </p:cNvPr>
          <p:cNvSpPr txBox="1"/>
          <p:nvPr/>
        </p:nvSpPr>
        <p:spPr>
          <a:xfrm>
            <a:off x="291526" y="5240029"/>
            <a:ext cx="208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Obeying Torah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A2D35D7-035A-C037-E3D4-4FEDE89CF1AB}"/>
              </a:ext>
            </a:extLst>
          </p:cNvPr>
          <p:cNvSpPr txBox="1"/>
          <p:nvPr/>
        </p:nvSpPr>
        <p:spPr>
          <a:xfrm>
            <a:off x="8793272" y="5240265"/>
            <a:ext cx="2795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Transgressing Torah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1278A80-33AA-FB4C-8EA7-2A385FA458C1}"/>
              </a:ext>
            </a:extLst>
          </p:cNvPr>
          <p:cNvSpPr txBox="1"/>
          <p:nvPr/>
        </p:nvSpPr>
        <p:spPr>
          <a:xfrm>
            <a:off x="302759" y="5876532"/>
            <a:ext cx="208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Love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3CF0858-D010-4434-6CEA-D5ECE220503E}"/>
              </a:ext>
            </a:extLst>
          </p:cNvPr>
          <p:cNvSpPr txBox="1"/>
          <p:nvPr/>
        </p:nvSpPr>
        <p:spPr>
          <a:xfrm>
            <a:off x="9507203" y="5860065"/>
            <a:ext cx="20819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Hate</a:t>
            </a:r>
          </a:p>
        </p:txBody>
      </p:sp>
    </p:spTree>
    <p:extLst>
      <p:ext uri="{BB962C8B-B14F-4D97-AF65-F5344CB8AC3E}">
        <p14:creationId xmlns:p14="http://schemas.microsoft.com/office/powerpoint/2010/main" val="251014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0D36A-2090-64F9-8391-1C83171D3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2D2D2-7770-DCF5-858A-E566646260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Successfully sharing Torah with other believers requires times, patience, and the leading of the Holy Spirit.</a:t>
            </a:r>
          </a:p>
          <a:p>
            <a:r>
              <a:rPr lang="en-US" dirty="0"/>
              <a:t>Provoke them to want more and let the Holy Spirit convict them of sin.</a:t>
            </a:r>
          </a:p>
        </p:txBody>
      </p:sp>
    </p:spTree>
    <p:extLst>
      <p:ext uri="{BB962C8B-B14F-4D97-AF65-F5344CB8AC3E}">
        <p14:creationId xmlns:p14="http://schemas.microsoft.com/office/powerpoint/2010/main" val="1886079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DDDE0-9066-056B-9273-F897E4E92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85604-31D0-BB89-AD62-66AF58FCF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number one concern is how someone came to know </a:t>
            </a:r>
            <a:r>
              <a:rPr lang="en-US" dirty="0" err="1"/>
              <a:t>Yahshua</a:t>
            </a:r>
            <a:r>
              <a:rPr lang="en-US" dirty="0"/>
              <a:t> as their Lord and Savior.  Just because someone appears to obey the Law of Moses does not mean they are in right relationship with their Creator.</a:t>
            </a:r>
          </a:p>
          <a:p>
            <a:pPr lvl="1"/>
            <a:r>
              <a:rPr lang="en-US" dirty="0"/>
              <a:t>Ask the people you meet here, "How did you come to </a:t>
            </a:r>
            <a:r>
              <a:rPr lang="en-US" dirty="0" err="1"/>
              <a:t>Yahshua</a:t>
            </a:r>
            <a:r>
              <a:rPr lang="en-US" dirty="0"/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1681644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A7A8C-D09C-41B7-F03A-2633776F1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09F4E-4151-9A8F-3913-1AA7C14F4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Email: </a:t>
            </a:r>
            <a:r>
              <a:rPr lang="en-US" dirty="0">
                <a:hlinkClick r:id="rId2"/>
              </a:rPr>
              <a:t>joshua@littletzar.com</a:t>
            </a:r>
            <a:endParaRPr lang="en-US" dirty="0"/>
          </a:p>
          <a:p>
            <a:r>
              <a:rPr lang="en-US" dirty="0"/>
              <a:t>Phone: (316) 669-5674</a:t>
            </a:r>
          </a:p>
          <a:p>
            <a:r>
              <a:rPr lang="en-US" dirty="0"/>
              <a:t>Passover Haggadah: </a:t>
            </a:r>
            <a:r>
              <a:rPr lang="en-US" dirty="0">
                <a:hlinkClick r:id="rId3"/>
              </a:rPr>
              <a:t>https://a.co/d/cA11dsR</a:t>
            </a:r>
            <a:endParaRPr lang="en-US" dirty="0"/>
          </a:p>
          <a:p>
            <a:r>
              <a:rPr lang="en-US" dirty="0"/>
              <a:t>Yom </a:t>
            </a:r>
            <a:r>
              <a:rPr lang="en-US" dirty="0" err="1"/>
              <a:t>T'ruah</a:t>
            </a:r>
            <a:r>
              <a:rPr lang="en-US" dirty="0"/>
              <a:t> Haggadah: </a:t>
            </a:r>
            <a:r>
              <a:rPr lang="en-US" dirty="0">
                <a:hlinkClick r:id="rId4"/>
              </a:rPr>
              <a:t>https://a.co/d/h2FZzBY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99012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A0DE-F3EE-FA54-224E-F4D0AEE8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Structure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4CD25A-4720-3443-8465-B35B9CC96840}"/>
              </a:ext>
            </a:extLst>
          </p:cNvPr>
          <p:cNvSpPr/>
          <p:nvPr/>
        </p:nvSpPr>
        <p:spPr>
          <a:xfrm>
            <a:off x="4087792" y="1993086"/>
            <a:ext cx="4016415" cy="4014216"/>
          </a:xfrm>
          <a:prstGeom prst="ellipse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2C40221F-180D-DD76-5E1F-3B769EB165DD}"/>
              </a:ext>
            </a:extLst>
          </p:cNvPr>
          <p:cNvSpPr/>
          <p:nvPr/>
        </p:nvSpPr>
        <p:spPr>
          <a:xfrm>
            <a:off x="5198075" y="3106186"/>
            <a:ext cx="1795850" cy="1795850"/>
          </a:xfrm>
          <a:prstGeom prst="ellipse">
            <a:avLst/>
          </a:prstGeom>
          <a:noFill/>
          <a:ln w="1270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1DC81E7-5BE9-5A11-3C32-8BC4F5059180}"/>
              </a:ext>
            </a:extLst>
          </p:cNvPr>
          <p:cNvSpPr txBox="1"/>
          <p:nvPr/>
        </p:nvSpPr>
        <p:spPr>
          <a:xfrm>
            <a:off x="5622792" y="3584695"/>
            <a:ext cx="946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Right/</a:t>
            </a:r>
          </a:p>
          <a:p>
            <a:r>
              <a:rPr lang="en-US" sz="2400" dirty="0"/>
              <a:t>Truth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16B7C-06C9-4C77-EDC4-833314DCE8D4}"/>
              </a:ext>
            </a:extLst>
          </p:cNvPr>
          <p:cNvSpPr txBox="1"/>
          <p:nvPr/>
        </p:nvSpPr>
        <p:spPr>
          <a:xfrm>
            <a:off x="5249356" y="5036973"/>
            <a:ext cx="1693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Wrong/ Lies</a:t>
            </a:r>
          </a:p>
          <a:p>
            <a:pPr algn="ctr"/>
            <a:r>
              <a:rPr lang="en-US" sz="2400" dirty="0"/>
              <a:t>Deceit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4DBFD6E-8CBE-FEC7-0412-6C77D027C10F}"/>
              </a:ext>
            </a:extLst>
          </p:cNvPr>
          <p:cNvSpPr txBox="1"/>
          <p:nvPr/>
        </p:nvSpPr>
        <p:spPr>
          <a:xfrm>
            <a:off x="8619286" y="3769360"/>
            <a:ext cx="1387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Unknown</a:t>
            </a:r>
          </a:p>
        </p:txBody>
      </p:sp>
    </p:spTree>
    <p:extLst>
      <p:ext uri="{BB962C8B-B14F-4D97-AF65-F5344CB8AC3E}">
        <p14:creationId xmlns:p14="http://schemas.microsoft.com/office/powerpoint/2010/main" val="2561780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4A9538D-E75E-080D-158E-B83E2B50783C}"/>
              </a:ext>
            </a:extLst>
          </p:cNvPr>
          <p:cNvSpPr/>
          <p:nvPr/>
        </p:nvSpPr>
        <p:spPr>
          <a:xfrm>
            <a:off x="8906006" y="4784942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85D9A9-2E83-09BE-0310-BB7442821100}"/>
              </a:ext>
            </a:extLst>
          </p:cNvPr>
          <p:cNvSpPr/>
          <p:nvPr/>
        </p:nvSpPr>
        <p:spPr>
          <a:xfrm>
            <a:off x="9632515" y="4778501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6968F4-6153-E325-FDDA-9CED637EA6C9}"/>
              </a:ext>
            </a:extLst>
          </p:cNvPr>
          <p:cNvCxnSpPr/>
          <p:nvPr/>
        </p:nvCxnSpPr>
        <p:spPr>
          <a:xfrm>
            <a:off x="966591" y="5494988"/>
            <a:ext cx="10258817" cy="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379A880-9EC7-C863-1357-062E6EEC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76E297-F0D9-1859-1837-47F6A4B71F48}"/>
              </a:ext>
            </a:extLst>
          </p:cNvPr>
          <p:cNvSpPr/>
          <p:nvPr/>
        </p:nvSpPr>
        <p:spPr>
          <a:xfrm>
            <a:off x="5144022" y="5181837"/>
            <a:ext cx="1903956" cy="63882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43C658-1EEF-7CF7-EB13-F0F1C5BD24A9}"/>
              </a:ext>
            </a:extLst>
          </p:cNvPr>
          <p:cNvSpPr txBox="1"/>
          <p:nvPr/>
        </p:nvSpPr>
        <p:spPr>
          <a:xfrm>
            <a:off x="5460303" y="5270418"/>
            <a:ext cx="1271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Yahshua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DE9125-EDB3-EAD9-D409-6EBA9828F863}"/>
              </a:ext>
            </a:extLst>
          </p:cNvPr>
          <p:cNvSpPr/>
          <p:nvPr/>
        </p:nvSpPr>
        <p:spPr>
          <a:xfrm>
            <a:off x="5144022" y="3277881"/>
            <a:ext cx="1903956" cy="1903956"/>
          </a:xfrm>
          <a:prstGeom prst="rect">
            <a:avLst/>
          </a:prstGeom>
          <a:solidFill>
            <a:schemeClr val="bg1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5D3C9CA4-7C11-15B5-B55C-792F56C73545}"/>
              </a:ext>
            </a:extLst>
          </p:cNvPr>
          <p:cNvSpPr/>
          <p:nvPr/>
        </p:nvSpPr>
        <p:spPr>
          <a:xfrm>
            <a:off x="4753626" y="2102240"/>
            <a:ext cx="2684745" cy="1177447"/>
          </a:xfrm>
          <a:prstGeom prst="triangle">
            <a:avLst/>
          </a:prstGeom>
          <a:solidFill>
            <a:schemeClr val="bg1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>
            <a:extLst>
              <a:ext uri="{FF2B5EF4-FFF2-40B4-BE49-F238E27FC236}">
                <a16:creationId xmlns:a16="http://schemas.microsoft.com/office/drawing/2014/main" id="{925197F2-2F83-53D9-07D2-36941B82CEDA}"/>
              </a:ext>
            </a:extLst>
          </p:cNvPr>
          <p:cNvSpPr/>
          <p:nvPr/>
        </p:nvSpPr>
        <p:spPr>
          <a:xfrm>
            <a:off x="8342334" y="4883003"/>
            <a:ext cx="1941534" cy="584785"/>
          </a:xfrm>
          <a:prstGeom prst="mathEqual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AE5E02-E828-FF2E-52D2-EF35B44E6F0A}"/>
              </a:ext>
            </a:extLst>
          </p:cNvPr>
          <p:cNvSpPr/>
          <p:nvPr/>
        </p:nvSpPr>
        <p:spPr>
          <a:xfrm>
            <a:off x="2233809" y="4791383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6F8A8A-3CB6-2782-9657-8B874D798555}"/>
              </a:ext>
            </a:extLst>
          </p:cNvPr>
          <p:cNvSpPr/>
          <p:nvPr/>
        </p:nvSpPr>
        <p:spPr>
          <a:xfrm>
            <a:off x="2960318" y="4784942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qual 14">
            <a:extLst>
              <a:ext uri="{FF2B5EF4-FFF2-40B4-BE49-F238E27FC236}">
                <a16:creationId xmlns:a16="http://schemas.microsoft.com/office/drawing/2014/main" id="{2DF48869-99B4-C9CC-405E-24E5AE771971}"/>
              </a:ext>
            </a:extLst>
          </p:cNvPr>
          <p:cNvSpPr/>
          <p:nvPr/>
        </p:nvSpPr>
        <p:spPr>
          <a:xfrm>
            <a:off x="1670137" y="4889444"/>
            <a:ext cx="1941534" cy="584785"/>
          </a:xfrm>
          <a:prstGeom prst="mathEqual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0FFF6-D712-E6A7-AF2F-2BBCA190AA5B}"/>
              </a:ext>
            </a:extLst>
          </p:cNvPr>
          <p:cNvSpPr txBox="1"/>
          <p:nvPr/>
        </p:nvSpPr>
        <p:spPr>
          <a:xfrm>
            <a:off x="644567" y="5589832"/>
            <a:ext cx="14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Unknown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8D8D5F-388B-728E-9D6A-E7821EC595B9}"/>
              </a:ext>
            </a:extLst>
          </p:cNvPr>
          <p:cNvSpPr txBox="1"/>
          <p:nvPr/>
        </p:nvSpPr>
        <p:spPr>
          <a:xfrm>
            <a:off x="644567" y="4951003"/>
            <a:ext cx="14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Known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853885-13C8-C10C-4563-803487EF6BE7}"/>
              </a:ext>
            </a:extLst>
          </p:cNvPr>
          <p:cNvSpPr txBox="1"/>
          <p:nvPr/>
        </p:nvSpPr>
        <p:spPr>
          <a:xfrm>
            <a:off x="5376794" y="4671859"/>
            <a:ext cx="14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Life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5A8661-3DA7-0DCE-2D14-E6469B9CFD33}"/>
              </a:ext>
            </a:extLst>
          </p:cNvPr>
          <p:cNvSpPr txBox="1"/>
          <p:nvPr/>
        </p:nvSpPr>
        <p:spPr>
          <a:xfrm>
            <a:off x="2315227" y="2103666"/>
            <a:ext cx="174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A0E69E-5C3F-B195-5941-7A9223B7BC36}"/>
              </a:ext>
            </a:extLst>
          </p:cNvPr>
          <p:cNvSpPr txBox="1"/>
          <p:nvPr/>
        </p:nvSpPr>
        <p:spPr>
          <a:xfrm>
            <a:off x="8897655" y="2750021"/>
            <a:ext cx="174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B3EFCA-509B-45F0-8E85-5ED7129A6D63}"/>
              </a:ext>
            </a:extLst>
          </p:cNvPr>
          <p:cNvSpPr txBox="1"/>
          <p:nvPr/>
        </p:nvSpPr>
        <p:spPr>
          <a:xfrm>
            <a:off x="5019280" y="6112344"/>
            <a:ext cx="2153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Matt 7:24 - 27</a:t>
            </a:r>
          </a:p>
        </p:txBody>
      </p:sp>
    </p:spTree>
    <p:extLst>
      <p:ext uri="{BB962C8B-B14F-4D97-AF65-F5344CB8AC3E}">
        <p14:creationId xmlns:p14="http://schemas.microsoft.com/office/powerpoint/2010/main" val="3270538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1E040-DC5A-22BB-CA7A-BEEC5159D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6F2A02-A368-B0B3-F1C9-F574D313B147}"/>
              </a:ext>
            </a:extLst>
          </p:cNvPr>
          <p:cNvSpPr/>
          <p:nvPr/>
        </p:nvSpPr>
        <p:spPr>
          <a:xfrm>
            <a:off x="4208745" y="3081403"/>
            <a:ext cx="3582444" cy="926926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6CE78-A01E-D2BF-AC30-A7C8F096D688}"/>
              </a:ext>
            </a:extLst>
          </p:cNvPr>
          <p:cNvSpPr txBox="1"/>
          <p:nvPr/>
        </p:nvSpPr>
        <p:spPr>
          <a:xfrm>
            <a:off x="5460303" y="3314033"/>
            <a:ext cx="1271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Yahshua</a:t>
            </a:r>
            <a:endParaRPr lang="en-US" sz="24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F1FB34-DEFD-09BA-11CA-B70256C1C78A}"/>
              </a:ext>
            </a:extLst>
          </p:cNvPr>
          <p:cNvSpPr txBox="1"/>
          <p:nvPr/>
        </p:nvSpPr>
        <p:spPr>
          <a:xfrm>
            <a:off x="4930556" y="4313210"/>
            <a:ext cx="23308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Eph 2:19 – 22</a:t>
            </a:r>
          </a:p>
          <a:p>
            <a:pPr algn="ctr"/>
            <a:r>
              <a:rPr lang="en-US" sz="2400" b="1" dirty="0"/>
              <a:t>1 Pet 2:5 – 8</a:t>
            </a:r>
          </a:p>
          <a:p>
            <a:pPr algn="ctr"/>
            <a:r>
              <a:rPr lang="en-US" sz="2400" b="1" dirty="0"/>
              <a:t>Isa 28:16</a:t>
            </a:r>
          </a:p>
        </p:txBody>
      </p:sp>
    </p:spTree>
    <p:extLst>
      <p:ext uri="{BB962C8B-B14F-4D97-AF65-F5344CB8AC3E}">
        <p14:creationId xmlns:p14="http://schemas.microsoft.com/office/powerpoint/2010/main" val="2966658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4A9538D-E75E-080D-158E-B83E2B50783C}"/>
              </a:ext>
            </a:extLst>
          </p:cNvPr>
          <p:cNvSpPr/>
          <p:nvPr/>
        </p:nvSpPr>
        <p:spPr>
          <a:xfrm>
            <a:off x="8906006" y="4784942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485D9A9-2E83-09BE-0310-BB7442821100}"/>
              </a:ext>
            </a:extLst>
          </p:cNvPr>
          <p:cNvSpPr/>
          <p:nvPr/>
        </p:nvSpPr>
        <p:spPr>
          <a:xfrm>
            <a:off x="9632515" y="4778501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96968F4-6153-E325-FDDA-9CED637EA6C9}"/>
              </a:ext>
            </a:extLst>
          </p:cNvPr>
          <p:cNvCxnSpPr/>
          <p:nvPr/>
        </p:nvCxnSpPr>
        <p:spPr>
          <a:xfrm>
            <a:off x="966591" y="5494988"/>
            <a:ext cx="10258817" cy="0"/>
          </a:xfrm>
          <a:prstGeom prst="line">
            <a:avLst/>
          </a:prstGeom>
          <a:ln w="635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5379A880-9EC7-C863-1357-062E6EECD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Structure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076E297-F0D9-1859-1837-47F6A4B71F48}"/>
              </a:ext>
            </a:extLst>
          </p:cNvPr>
          <p:cNvSpPr/>
          <p:nvPr/>
        </p:nvSpPr>
        <p:spPr>
          <a:xfrm>
            <a:off x="5144022" y="5181837"/>
            <a:ext cx="1903956" cy="638828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43C658-1EEF-7CF7-EB13-F0F1C5BD24A9}"/>
              </a:ext>
            </a:extLst>
          </p:cNvPr>
          <p:cNvSpPr txBox="1"/>
          <p:nvPr/>
        </p:nvSpPr>
        <p:spPr>
          <a:xfrm>
            <a:off x="5460303" y="5270418"/>
            <a:ext cx="1271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/>
              <a:t>Yahshua</a:t>
            </a:r>
            <a:endParaRPr lang="en-US" sz="2400" b="1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BDE9125-EDB3-EAD9-D409-6EBA9828F863}"/>
              </a:ext>
            </a:extLst>
          </p:cNvPr>
          <p:cNvSpPr/>
          <p:nvPr/>
        </p:nvSpPr>
        <p:spPr>
          <a:xfrm>
            <a:off x="5144022" y="3277881"/>
            <a:ext cx="1903956" cy="1903956"/>
          </a:xfrm>
          <a:prstGeom prst="rect">
            <a:avLst/>
          </a:prstGeom>
          <a:solidFill>
            <a:schemeClr val="bg1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riangle 8">
            <a:extLst>
              <a:ext uri="{FF2B5EF4-FFF2-40B4-BE49-F238E27FC236}">
                <a16:creationId xmlns:a16="http://schemas.microsoft.com/office/drawing/2014/main" id="{5D3C9CA4-7C11-15B5-B55C-792F56C73545}"/>
              </a:ext>
            </a:extLst>
          </p:cNvPr>
          <p:cNvSpPr/>
          <p:nvPr/>
        </p:nvSpPr>
        <p:spPr>
          <a:xfrm>
            <a:off x="4753626" y="2102240"/>
            <a:ext cx="2684745" cy="1177447"/>
          </a:xfrm>
          <a:prstGeom prst="triangle">
            <a:avLst/>
          </a:prstGeom>
          <a:solidFill>
            <a:schemeClr val="bg1"/>
          </a:solidFill>
          <a:ln w="635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qual 9">
            <a:extLst>
              <a:ext uri="{FF2B5EF4-FFF2-40B4-BE49-F238E27FC236}">
                <a16:creationId xmlns:a16="http://schemas.microsoft.com/office/drawing/2014/main" id="{925197F2-2F83-53D9-07D2-36941B82CEDA}"/>
              </a:ext>
            </a:extLst>
          </p:cNvPr>
          <p:cNvSpPr/>
          <p:nvPr/>
        </p:nvSpPr>
        <p:spPr>
          <a:xfrm>
            <a:off x="8342334" y="4883003"/>
            <a:ext cx="1941534" cy="584785"/>
          </a:xfrm>
          <a:prstGeom prst="mathEqual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AE5E02-E828-FF2E-52D2-EF35B44E6F0A}"/>
              </a:ext>
            </a:extLst>
          </p:cNvPr>
          <p:cNvSpPr/>
          <p:nvPr/>
        </p:nvSpPr>
        <p:spPr>
          <a:xfrm>
            <a:off x="2233809" y="4791383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96F8A8A-3CB6-2782-9657-8B874D798555}"/>
              </a:ext>
            </a:extLst>
          </p:cNvPr>
          <p:cNvSpPr/>
          <p:nvPr/>
        </p:nvSpPr>
        <p:spPr>
          <a:xfrm>
            <a:off x="2960318" y="4784942"/>
            <a:ext cx="162838" cy="710046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Equal 14">
            <a:extLst>
              <a:ext uri="{FF2B5EF4-FFF2-40B4-BE49-F238E27FC236}">
                <a16:creationId xmlns:a16="http://schemas.microsoft.com/office/drawing/2014/main" id="{2DF48869-99B4-C9CC-405E-24E5AE771971}"/>
              </a:ext>
            </a:extLst>
          </p:cNvPr>
          <p:cNvSpPr/>
          <p:nvPr/>
        </p:nvSpPr>
        <p:spPr>
          <a:xfrm>
            <a:off x="1670137" y="4889444"/>
            <a:ext cx="1941534" cy="584785"/>
          </a:xfrm>
          <a:prstGeom prst="mathEqual">
            <a:avLst/>
          </a:prstGeom>
          <a:solidFill>
            <a:schemeClr val="bg1"/>
          </a:solidFill>
          <a:ln w="635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1D0FFF6-D712-E6A7-AF2F-2BBCA190AA5B}"/>
              </a:ext>
            </a:extLst>
          </p:cNvPr>
          <p:cNvSpPr txBox="1"/>
          <p:nvPr/>
        </p:nvSpPr>
        <p:spPr>
          <a:xfrm>
            <a:off x="644567" y="5589832"/>
            <a:ext cx="14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Unknown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8D8D5F-388B-728E-9D6A-E7821EC595B9}"/>
              </a:ext>
            </a:extLst>
          </p:cNvPr>
          <p:cNvSpPr txBox="1"/>
          <p:nvPr/>
        </p:nvSpPr>
        <p:spPr>
          <a:xfrm>
            <a:off x="644567" y="4951003"/>
            <a:ext cx="14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Known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2853885-13C8-C10C-4563-803487EF6BE7}"/>
              </a:ext>
            </a:extLst>
          </p:cNvPr>
          <p:cNvSpPr txBox="1"/>
          <p:nvPr/>
        </p:nvSpPr>
        <p:spPr>
          <a:xfrm>
            <a:off x="5376794" y="4671859"/>
            <a:ext cx="14384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C00000"/>
                </a:solidFill>
              </a:rPr>
              <a:t>Life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5A8661-3DA7-0DCE-2D14-E6469B9CFD33}"/>
              </a:ext>
            </a:extLst>
          </p:cNvPr>
          <p:cNvSpPr txBox="1"/>
          <p:nvPr/>
        </p:nvSpPr>
        <p:spPr>
          <a:xfrm>
            <a:off x="2315227" y="2103666"/>
            <a:ext cx="174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Information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6A0E69E-5C3F-B195-5941-7A9223B7BC36}"/>
              </a:ext>
            </a:extLst>
          </p:cNvPr>
          <p:cNvSpPr txBox="1"/>
          <p:nvPr/>
        </p:nvSpPr>
        <p:spPr>
          <a:xfrm>
            <a:off x="8842331" y="1670636"/>
            <a:ext cx="1743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188E2F-7182-8BEB-C3B4-A949A570A4E8}"/>
              </a:ext>
            </a:extLst>
          </p:cNvPr>
          <p:cNvSpPr txBox="1"/>
          <p:nvPr/>
        </p:nvSpPr>
        <p:spPr>
          <a:xfrm>
            <a:off x="5260405" y="3979632"/>
            <a:ext cx="1671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Directly Influences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D590CC4-F71F-26BD-6FCE-A36B4B7DBE49}"/>
              </a:ext>
            </a:extLst>
          </p:cNvPr>
          <p:cNvSpPr txBox="1"/>
          <p:nvPr/>
        </p:nvSpPr>
        <p:spPr>
          <a:xfrm>
            <a:off x="7057891" y="4091917"/>
            <a:ext cx="1671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Indirectly Influences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2831449-919C-1BEE-55F5-D20B7F2C7CD2}"/>
              </a:ext>
            </a:extLst>
          </p:cNvPr>
          <p:cNvSpPr txBox="1"/>
          <p:nvPr/>
        </p:nvSpPr>
        <p:spPr>
          <a:xfrm>
            <a:off x="10091280" y="4165004"/>
            <a:ext cx="1671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Has No Influence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BAE9C8F-EF70-D0E9-D385-76124CFAAF2E}"/>
              </a:ext>
            </a:extLst>
          </p:cNvPr>
          <p:cNvSpPr txBox="1"/>
          <p:nvPr/>
        </p:nvSpPr>
        <p:spPr>
          <a:xfrm>
            <a:off x="4986532" y="2853235"/>
            <a:ext cx="22189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Right &amp; Wrong Convictions</a:t>
            </a:r>
          </a:p>
          <a:p>
            <a:pPr algn="ctr"/>
            <a:r>
              <a:rPr lang="en-US" sz="2400" b="1" dirty="0"/>
              <a:t>Absolute Truth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7895157-5DA4-1012-11F2-F6101B8BB4AE}"/>
              </a:ext>
            </a:extLst>
          </p:cNvPr>
          <p:cNvSpPr txBox="1"/>
          <p:nvPr/>
        </p:nvSpPr>
        <p:spPr>
          <a:xfrm>
            <a:off x="3364800" y="3365305"/>
            <a:ext cx="16711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Relative</a:t>
            </a:r>
          </a:p>
          <a:p>
            <a:pPr algn="ctr"/>
            <a:r>
              <a:rPr lang="en-US" sz="2400" b="1" dirty="0"/>
              <a:t>Truth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A22A615-1F29-F278-FA98-1D20904FBADC}"/>
              </a:ext>
            </a:extLst>
          </p:cNvPr>
          <p:cNvSpPr txBox="1"/>
          <p:nvPr/>
        </p:nvSpPr>
        <p:spPr>
          <a:xfrm>
            <a:off x="10091280" y="3524837"/>
            <a:ext cx="1671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Facts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E508ED4-4257-038A-6361-A7D85C17AEB1}"/>
              </a:ext>
            </a:extLst>
          </p:cNvPr>
          <p:cNvSpPr txBox="1"/>
          <p:nvPr/>
        </p:nvSpPr>
        <p:spPr>
          <a:xfrm>
            <a:off x="5260404" y="2400384"/>
            <a:ext cx="1671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Trust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BC0FFE-AFC4-1274-61EC-443EAC980518}"/>
              </a:ext>
            </a:extLst>
          </p:cNvPr>
          <p:cNvSpPr txBox="1"/>
          <p:nvPr/>
        </p:nvSpPr>
        <p:spPr>
          <a:xfrm>
            <a:off x="7313499" y="3469794"/>
            <a:ext cx="1941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Beliefs</a:t>
            </a:r>
          </a:p>
        </p:txBody>
      </p:sp>
    </p:spTree>
    <p:extLst>
      <p:ext uri="{BB962C8B-B14F-4D97-AF65-F5344CB8AC3E}">
        <p14:creationId xmlns:p14="http://schemas.microsoft.com/office/powerpoint/2010/main" val="4259121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1E040-DC5A-22BB-CA7A-BEEC5159D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Structure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266CE78-A01E-D2BF-AC30-A7C8F096D688}"/>
              </a:ext>
            </a:extLst>
          </p:cNvPr>
          <p:cNvSpPr txBox="1"/>
          <p:nvPr/>
        </p:nvSpPr>
        <p:spPr>
          <a:xfrm>
            <a:off x="2135947" y="2274838"/>
            <a:ext cx="792010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It is the mark of an educated mind to entertain a though without accepting it.</a:t>
            </a:r>
          </a:p>
          <a:p>
            <a:pPr algn="r"/>
            <a:r>
              <a:rPr lang="en-US" sz="4000" b="1" dirty="0"/>
              <a:t>~Unknown</a:t>
            </a:r>
          </a:p>
        </p:txBody>
      </p:sp>
    </p:spTree>
    <p:extLst>
      <p:ext uri="{BB962C8B-B14F-4D97-AF65-F5344CB8AC3E}">
        <p14:creationId xmlns:p14="http://schemas.microsoft.com/office/powerpoint/2010/main" val="1043500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A0DE-F3EE-FA54-224E-F4D0AEE8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Structure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0A8F35-40B5-AD0B-D315-832C53C8FE5D}"/>
              </a:ext>
            </a:extLst>
          </p:cNvPr>
          <p:cNvGrpSpPr/>
          <p:nvPr/>
        </p:nvGrpSpPr>
        <p:grpSpPr>
          <a:xfrm>
            <a:off x="1119123" y="1549728"/>
            <a:ext cx="3500895" cy="3498978"/>
            <a:chOff x="1119123" y="1690688"/>
            <a:chExt cx="4016415" cy="401421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54CD25A-4720-3443-8465-B35B9CC96840}"/>
                </a:ext>
              </a:extLst>
            </p:cNvPr>
            <p:cNvSpPr/>
            <p:nvPr/>
          </p:nvSpPr>
          <p:spPr>
            <a:xfrm>
              <a:off x="1119123" y="1690688"/>
              <a:ext cx="4016415" cy="4014216"/>
            </a:xfrm>
            <a:prstGeom prst="ellipse">
              <a:avLst/>
            </a:prstGeom>
            <a:noFill/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C40221F-180D-DD76-5E1F-3B769EB165DD}"/>
                </a:ext>
              </a:extLst>
            </p:cNvPr>
            <p:cNvSpPr/>
            <p:nvPr/>
          </p:nvSpPr>
          <p:spPr>
            <a:xfrm>
              <a:off x="2229406" y="2803788"/>
              <a:ext cx="1795850" cy="1795850"/>
            </a:xfrm>
            <a:prstGeom prst="ellipse">
              <a:avLst/>
            </a:prstGeom>
            <a:noFill/>
            <a:ln w="1270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1DC81E7-5BE9-5A11-3C32-8BC4F5059180}"/>
                </a:ext>
              </a:extLst>
            </p:cNvPr>
            <p:cNvSpPr txBox="1"/>
            <p:nvPr/>
          </p:nvSpPr>
          <p:spPr>
            <a:xfrm>
              <a:off x="2654123" y="3282297"/>
              <a:ext cx="946413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Right/</a:t>
              </a:r>
            </a:p>
            <a:p>
              <a:r>
                <a:rPr lang="en-US" sz="2400" dirty="0"/>
                <a:t>Truth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BB16B7C-06C9-4C77-EDC4-833314DCE8D4}"/>
                </a:ext>
              </a:extLst>
            </p:cNvPr>
            <p:cNvSpPr txBox="1"/>
            <p:nvPr/>
          </p:nvSpPr>
          <p:spPr>
            <a:xfrm>
              <a:off x="2280687" y="4734575"/>
              <a:ext cx="16932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Wrong/ Lies</a:t>
              </a:r>
            </a:p>
            <a:p>
              <a:pPr algn="ctr"/>
              <a:r>
                <a:rPr lang="en-US" sz="2400" dirty="0"/>
                <a:t>Deceit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70C5535-B557-A064-0A3B-30E345BF5110}"/>
              </a:ext>
            </a:extLst>
          </p:cNvPr>
          <p:cNvGrpSpPr/>
          <p:nvPr/>
        </p:nvGrpSpPr>
        <p:grpSpPr>
          <a:xfrm>
            <a:off x="7571984" y="1549728"/>
            <a:ext cx="2390612" cy="3311045"/>
            <a:chOff x="7571982" y="1690688"/>
            <a:chExt cx="2684745" cy="3718425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1250038-B3DB-8308-8DB1-13ACA60B3C6B}"/>
                </a:ext>
              </a:extLst>
            </p:cNvPr>
            <p:cNvSpPr/>
            <p:nvPr/>
          </p:nvSpPr>
          <p:spPr>
            <a:xfrm>
              <a:off x="7962378" y="4770285"/>
              <a:ext cx="1903956" cy="638828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CF67E2B-0150-A8EA-1F02-8934D49DD02C}"/>
                </a:ext>
              </a:extLst>
            </p:cNvPr>
            <p:cNvSpPr txBox="1"/>
            <p:nvPr/>
          </p:nvSpPr>
          <p:spPr>
            <a:xfrm>
              <a:off x="7962378" y="4858865"/>
              <a:ext cx="1903956" cy="5184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err="1"/>
                <a:t>Yahshua</a:t>
              </a:r>
              <a:endParaRPr lang="en-US" sz="2400" b="1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FF791779-5A29-6A75-9AD6-F4AAE38858D8}"/>
                </a:ext>
              </a:extLst>
            </p:cNvPr>
            <p:cNvSpPr/>
            <p:nvPr/>
          </p:nvSpPr>
          <p:spPr>
            <a:xfrm>
              <a:off x="7962378" y="2866329"/>
              <a:ext cx="1903956" cy="1903956"/>
            </a:xfrm>
            <a:prstGeom prst="rect">
              <a:avLst/>
            </a:prstGeom>
            <a:solidFill>
              <a:schemeClr val="bg1"/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iangle 10">
              <a:extLst>
                <a:ext uri="{FF2B5EF4-FFF2-40B4-BE49-F238E27FC236}">
                  <a16:creationId xmlns:a16="http://schemas.microsoft.com/office/drawing/2014/main" id="{C83716D7-2614-A9EF-590E-654DA130C383}"/>
                </a:ext>
              </a:extLst>
            </p:cNvPr>
            <p:cNvSpPr/>
            <p:nvPr/>
          </p:nvSpPr>
          <p:spPr>
            <a:xfrm>
              <a:off x="7571982" y="1690688"/>
              <a:ext cx="2684745" cy="1177447"/>
            </a:xfrm>
            <a:prstGeom prst="triangle">
              <a:avLst/>
            </a:prstGeom>
            <a:solidFill>
              <a:schemeClr val="bg1"/>
            </a:solidFill>
            <a:ln w="635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7C710C1-726A-62CB-FD62-3C6D2D2DF50C}"/>
                </a:ext>
              </a:extLst>
            </p:cNvPr>
            <p:cNvSpPr txBox="1"/>
            <p:nvPr/>
          </p:nvSpPr>
          <p:spPr>
            <a:xfrm>
              <a:off x="8195150" y="4260307"/>
              <a:ext cx="14384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C00000"/>
                  </a:solidFill>
                </a:rPr>
                <a:t>Life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A234D0B6-1F41-BFA2-DF7C-8A21344B92DF}"/>
              </a:ext>
            </a:extLst>
          </p:cNvPr>
          <p:cNvSpPr txBox="1"/>
          <p:nvPr/>
        </p:nvSpPr>
        <p:spPr>
          <a:xfrm>
            <a:off x="1792851" y="5166323"/>
            <a:ext cx="2153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Self-centered</a:t>
            </a:r>
          </a:p>
          <a:p>
            <a:pPr algn="ctr"/>
            <a:r>
              <a:rPr lang="en-US" b="1" dirty="0"/>
              <a:t>Immature</a:t>
            </a:r>
          </a:p>
          <a:p>
            <a:pPr algn="ctr"/>
            <a:r>
              <a:rPr lang="en-US" b="1" dirty="0"/>
              <a:t>Prideful</a:t>
            </a:r>
          </a:p>
          <a:p>
            <a:pPr algn="ctr"/>
            <a:r>
              <a:rPr lang="en-US" b="1" dirty="0"/>
              <a:t>Uneducated</a:t>
            </a:r>
          </a:p>
          <a:p>
            <a:pPr algn="ctr"/>
            <a:r>
              <a:rPr lang="en-US" b="1" dirty="0"/>
              <a:t>Simpleton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397C54A-C305-A07B-5EA9-C31DC3B26302}"/>
              </a:ext>
            </a:extLst>
          </p:cNvPr>
          <p:cNvSpPr txBox="1"/>
          <p:nvPr/>
        </p:nvSpPr>
        <p:spPr>
          <a:xfrm>
            <a:off x="7690571" y="5048706"/>
            <a:ext cx="21534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Intrapersonal</a:t>
            </a:r>
          </a:p>
          <a:p>
            <a:pPr algn="ctr"/>
            <a:r>
              <a:rPr lang="en-US" b="1" dirty="0"/>
              <a:t>Mature</a:t>
            </a:r>
          </a:p>
          <a:p>
            <a:pPr algn="ctr"/>
            <a:r>
              <a:rPr lang="en-US" b="1" dirty="0"/>
              <a:t>Humble</a:t>
            </a:r>
          </a:p>
          <a:p>
            <a:pPr algn="ctr"/>
            <a:r>
              <a:rPr lang="en-US" b="1" dirty="0"/>
              <a:t>Educated</a:t>
            </a:r>
          </a:p>
          <a:p>
            <a:pPr algn="ctr"/>
            <a:r>
              <a:rPr lang="en-US" b="1" dirty="0"/>
              <a:t>Wise</a:t>
            </a:r>
          </a:p>
        </p:txBody>
      </p:sp>
    </p:spTree>
    <p:extLst>
      <p:ext uri="{BB962C8B-B14F-4D97-AF65-F5344CB8AC3E}">
        <p14:creationId xmlns:p14="http://schemas.microsoft.com/office/powerpoint/2010/main" val="3755042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D510F-950B-0AB2-662E-332FFE266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Belief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D2C3C5-F082-79DF-2261-EE179E482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Decisions are based on emotions and justified with logic.</a:t>
            </a:r>
          </a:p>
          <a:p>
            <a:r>
              <a:rPr lang="en-US" dirty="0"/>
              <a:t>Why did you "come to Torah"? (I.e. decided God requires you to obey the instructions of Moses)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Holy Spirit moved upon you (an emotional experience)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Shiny new object syndrome (an emotional experience)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You were hurt by other believers (an emotional experience)</a:t>
            </a:r>
          </a:p>
        </p:txBody>
      </p:sp>
    </p:spTree>
    <p:extLst>
      <p:ext uri="{BB962C8B-B14F-4D97-AF65-F5344CB8AC3E}">
        <p14:creationId xmlns:p14="http://schemas.microsoft.com/office/powerpoint/2010/main" val="11637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2E4D5-5D16-DBD6-00F3-80E1C2944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Bring Down The Wall?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AB2D27-4732-2E8E-2589-AD5620EF0C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Connect with the person emotionally</a:t>
            </a:r>
          </a:p>
          <a:p>
            <a:r>
              <a:rPr lang="en-US" dirty="0"/>
              <a:t>How do you connect with someone emotionally?</a:t>
            </a:r>
          </a:p>
          <a:p>
            <a:pPr lvl="1"/>
            <a:r>
              <a:rPr lang="en-US" dirty="0"/>
              <a:t>Understand them </a:t>
            </a:r>
          </a:p>
          <a:p>
            <a:pPr lvl="2"/>
            <a:r>
              <a:rPr lang="en-US" dirty="0"/>
              <a:t>ASK QUESTIONS!</a:t>
            </a:r>
          </a:p>
          <a:p>
            <a:pPr lvl="1"/>
            <a:r>
              <a:rPr lang="en-US" dirty="0"/>
              <a:t>Make them feel understood</a:t>
            </a:r>
          </a:p>
          <a:p>
            <a:pPr lvl="2"/>
            <a:r>
              <a:rPr lang="en-US" dirty="0"/>
              <a:t>Repeat what you think understand back to them</a:t>
            </a:r>
          </a:p>
          <a:p>
            <a:pPr lvl="1"/>
            <a:r>
              <a:rPr lang="en-US" dirty="0"/>
              <a:t>This builds trust</a:t>
            </a:r>
          </a:p>
        </p:txBody>
      </p:sp>
    </p:spTree>
    <p:extLst>
      <p:ext uri="{BB962C8B-B14F-4D97-AF65-F5344CB8AC3E}">
        <p14:creationId xmlns:p14="http://schemas.microsoft.com/office/powerpoint/2010/main" val="356029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22863</TotalTime>
  <Words>564</Words>
  <Application>Microsoft Macintosh PowerPoint</Application>
  <PresentationFormat>Widescreen</PresentationFormat>
  <Paragraphs>145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How to Successfully Share Torah With Other Believers</vt:lpstr>
      <vt:lpstr>Belief Structure</vt:lpstr>
      <vt:lpstr>Belief Structure</vt:lpstr>
      <vt:lpstr>Belief Structure</vt:lpstr>
      <vt:lpstr>Belief Structure</vt:lpstr>
      <vt:lpstr>Belief Structure</vt:lpstr>
      <vt:lpstr>Belief Structure</vt:lpstr>
      <vt:lpstr>Belief Structure</vt:lpstr>
      <vt:lpstr>How Do You Bring Down The Wall?</vt:lpstr>
      <vt:lpstr>Make Yourself Understood</vt:lpstr>
      <vt:lpstr>Understanding The Christian Perspective</vt:lpstr>
      <vt:lpstr>What Are Christian's Missing?</vt:lpstr>
      <vt:lpstr>Understanding Your Perspective</vt:lpstr>
      <vt:lpstr>How Much Does It Matter?</vt:lpstr>
      <vt:lpstr>How Much Does It Matter?</vt:lpstr>
      <vt:lpstr>How Are You Doing?</vt:lpstr>
      <vt:lpstr>Conclusion</vt:lpstr>
      <vt:lpstr>Application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Successfully Share Torah With Other Believers</dc:title>
  <dc:creator>Joshua Dale</dc:creator>
  <cp:lastModifiedBy>Joshua Dale</cp:lastModifiedBy>
  <cp:revision>34</cp:revision>
  <dcterms:created xsi:type="dcterms:W3CDTF">2022-10-18T03:31:13Z</dcterms:created>
  <dcterms:modified xsi:type="dcterms:W3CDTF">2023-10-17T02:11:37Z</dcterms:modified>
</cp:coreProperties>
</file>